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5"/>
  </p:notesMasterIdLst>
  <p:handoutMasterIdLst>
    <p:handoutMasterId r:id="rId46"/>
  </p:handoutMasterIdLst>
  <p:sldIdLst>
    <p:sldId id="2199" r:id="rId5"/>
    <p:sldId id="2200" r:id="rId6"/>
    <p:sldId id="2185" r:id="rId7"/>
    <p:sldId id="2201" r:id="rId8"/>
    <p:sldId id="2202" r:id="rId9"/>
    <p:sldId id="2203" r:id="rId10"/>
    <p:sldId id="2205" r:id="rId11"/>
    <p:sldId id="2204" r:id="rId12"/>
    <p:sldId id="2206" r:id="rId13"/>
    <p:sldId id="2207" r:id="rId14"/>
    <p:sldId id="2208" r:id="rId15"/>
    <p:sldId id="2209" r:id="rId16"/>
    <p:sldId id="2210" r:id="rId17"/>
    <p:sldId id="2213" r:id="rId18"/>
    <p:sldId id="2214" r:id="rId19"/>
    <p:sldId id="2224" r:id="rId20"/>
    <p:sldId id="2225" r:id="rId21"/>
    <p:sldId id="2226" r:id="rId22"/>
    <p:sldId id="2211" r:id="rId23"/>
    <p:sldId id="2215" r:id="rId24"/>
    <p:sldId id="2216" r:id="rId25"/>
    <p:sldId id="2217" r:id="rId26"/>
    <p:sldId id="2218" r:id="rId27"/>
    <p:sldId id="2219" r:id="rId28"/>
    <p:sldId id="2220" r:id="rId29"/>
    <p:sldId id="2221" r:id="rId30"/>
    <p:sldId id="2222" r:id="rId31"/>
    <p:sldId id="2223" r:id="rId32"/>
    <p:sldId id="2227" r:id="rId33"/>
    <p:sldId id="2228" r:id="rId34"/>
    <p:sldId id="2229" r:id="rId35"/>
    <p:sldId id="2230" r:id="rId36"/>
    <p:sldId id="2231" r:id="rId37"/>
    <p:sldId id="2232" r:id="rId38"/>
    <p:sldId id="2233" r:id="rId39"/>
    <p:sldId id="2234" r:id="rId40"/>
    <p:sldId id="2235" r:id="rId41"/>
    <p:sldId id="2236" r:id="rId42"/>
    <p:sldId id="2237" r:id="rId43"/>
    <p:sldId id="2178" r:id="rId4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6BC7DA7-61C6-FE01-D5D8-A892A102519B}" name="Marie Dangles" initials="MD" userId="S::Marie.Dangles@sib.swiss::7b63edcb-ccf4-4a75-88d0-c14d201c4d6b" providerId="AD"/>
  <p188:author id="{CE5D80B9-1F14-B145-DF47-4868472354CC}" name="Marie Dangles" initials="MD" userId="S::marie.dangles@sib.swiss::7b63edcb-ccf4-4a75-88d0-c14d201c4d6b" providerId="AD"/>
  <p188:author id="{808096D5-8C93-63BC-E4B0-42D5AEA0682D}" name="Maia Berman" initials="MB" userId="S::maia.berman@sib.swiss::1345ac14-4068-45c8-a090-8c43709fd17f" providerId="AD"/>
  <p188:author id="{6B1FADD7-C699-59FF-534C-F7CDC6EE7682}" name="Maia Berman" initials="MB" userId="S::Maia.Berman@sib.swiss::1345ac14-4068-45c8-a090-8c43709fd17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389C30-2641-8270-DA4F-E85E00C759DA}" v="9" dt="2025-01-15T10:37:02.101"/>
    <p1510:client id="{D9A8ACB4-7068-461A-D4B0-BEC3BC40AA26}" v="138" dt="2025-01-14T15:05:44.112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130"/>
    <p:restoredTop sz="81314"/>
  </p:normalViewPr>
  <p:slideViewPr>
    <p:cSldViewPr snapToGrid="0">
      <p:cViewPr varScale="1">
        <p:scale>
          <a:sx n="42" d="100"/>
          <a:sy n="42" d="100"/>
        </p:scale>
        <p:origin x="192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5F87670A-975B-8A3E-CA1E-1C95318AB1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>
              <a:latin typeface="Corbel" panose="020B0503020204020204" pitchFamily="34" charset="0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7AF402A-CBD2-E8BA-AAA8-34E54EAE21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29005-80C1-A548-84CE-9D8F7C27BC60}" type="datetimeFigureOut">
              <a:rPr lang="fr-FR" smtClean="0">
                <a:latin typeface="Corbel" panose="020B0503020204020204" pitchFamily="34" charset="0"/>
              </a:rPr>
              <a:t>15/01/2025</a:t>
            </a:fld>
            <a:endParaRPr lang="fr-FR">
              <a:latin typeface="Corbel" panose="020B0503020204020204" pitchFamily="34" charset="0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F918FD6-F4AE-D982-B32D-7F319AFAF6A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>
              <a:latin typeface="Corbel" panose="020B0503020204020204" pitchFamily="34" charset="0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4C636B7-0054-2915-21E4-2E5FE70944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0CD75-09BC-0C48-AAA4-476A4268C9A9}" type="slidenum">
              <a:rPr lang="fr-FR" smtClean="0">
                <a:latin typeface="Corbel" panose="020B0503020204020204" pitchFamily="34" charset="0"/>
              </a:rPr>
              <a:t>‹#›</a:t>
            </a:fld>
            <a:endParaRPr lang="fr-FR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3920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orbel" panose="020B0503020204020204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orbel" panose="020B0503020204020204" pitchFamily="34" charset="0"/>
              </a:defRPr>
            </a:lvl1pPr>
          </a:lstStyle>
          <a:p>
            <a:fld id="{252EF52D-CFFC-FA47-BBAF-74B3994A70AD}" type="datetimeFigureOut">
              <a:rPr lang="fr-FR" smtClean="0"/>
              <a:pPr/>
              <a:t>15/01/2025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orbel" panose="020B0503020204020204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orbel" panose="020B0503020204020204" pitchFamily="34" charset="0"/>
              </a:defRPr>
            </a:lvl1pPr>
          </a:lstStyle>
          <a:p>
            <a:fld id="{170F0992-BC5E-544C-9AC1-207704CC8F47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885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0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4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6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8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0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4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6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8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6">
            <a:extLst>
              <a:ext uri="{FF2B5EF4-FFF2-40B4-BE49-F238E27FC236}">
                <a16:creationId xmlns:a16="http://schemas.microsoft.com/office/drawing/2014/main" id="{D6A4036E-D85D-A184-409E-2273352F1C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477"/>
          <a:stretch/>
        </p:blipFill>
        <p:spPr>
          <a:xfrm rot="5400000">
            <a:off x="6516289" y="666647"/>
            <a:ext cx="6323119" cy="502830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84A197B-42EE-7E36-CA2A-208BE5C87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812" y="3053222"/>
            <a:ext cx="6817301" cy="130948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400" b="0" i="0">
                <a:latin typeface="+mj-lt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413D0-F0C5-B0D1-C1C4-682D69D9B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0813" y="2483568"/>
            <a:ext cx="6817300" cy="4262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200" b="0" i="0" cap="all" spc="300" baseline="0">
                <a:solidFill>
                  <a:schemeClr val="tx1"/>
                </a:solidFill>
                <a:latin typeface="+mn-lt"/>
                <a:cs typeface="Gill Sans" panose="020B05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SUB-TITLE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304F84F-F1E5-7B79-33D4-5383FF6BE8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3913" y="520351"/>
            <a:ext cx="2727302" cy="1311202"/>
          </a:xfrm>
          <a:prstGeom prst="rect">
            <a:avLst/>
          </a:prstGeom>
        </p:spPr>
      </p:pic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73E26040-493B-53F9-2620-DDFB0901DE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163" y="5355033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/>
            </a:lvl1pPr>
          </a:lstStyle>
          <a:p>
            <a:pPr lvl="0"/>
            <a:r>
              <a:rPr lang="en-GB" noProof="0" dirty="0"/>
              <a:t>Date and location</a:t>
            </a: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EC5E4898-5706-F441-9C38-D0C7D97D52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1472"/>
          <a:stretch/>
        </p:blipFill>
        <p:spPr>
          <a:xfrm rot="10800000" flipV="1">
            <a:off x="5217759" y="1525932"/>
            <a:ext cx="4193535" cy="1492608"/>
          </a:xfrm>
          <a:prstGeom prst="rect">
            <a:avLst/>
          </a:prstGeom>
        </p:spPr>
      </p:pic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53090551-4FA3-8BD4-932A-287498CAB2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0812" y="5066270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GB" noProof="0" dirty="0"/>
              <a:t>Author, Group name </a:t>
            </a:r>
          </a:p>
        </p:txBody>
      </p:sp>
      <p:pic>
        <p:nvPicPr>
          <p:cNvPr id="5" name="Picture 4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1C19E4D0-3074-51FB-06DC-4C49BD099F2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12" y="6163222"/>
            <a:ext cx="1054917" cy="5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755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figures with em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B310AEF-E302-7CA7-22FA-C063913AC3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C518B50C-3518-E963-7EB2-CF27A10646B9}"/>
              </a:ext>
            </a:extLst>
          </p:cNvPr>
          <p:cNvSpPr/>
          <p:nvPr userDrawn="1"/>
        </p:nvSpPr>
        <p:spPr>
          <a:xfrm>
            <a:off x="838200" y="1101600"/>
            <a:ext cx="5043534" cy="2417275"/>
          </a:xfrm>
          <a:prstGeom prst="roundRect">
            <a:avLst>
              <a:gd name="adj" fmla="val 544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1" name="Rectangle : coins arrondis 2">
            <a:extLst>
              <a:ext uri="{FF2B5EF4-FFF2-40B4-BE49-F238E27FC236}">
                <a16:creationId xmlns:a16="http://schemas.microsoft.com/office/drawing/2014/main" id="{AF7FFA4B-45D7-B7FA-6B0D-442AB264A084}"/>
              </a:ext>
            </a:extLst>
          </p:cNvPr>
          <p:cNvSpPr/>
          <p:nvPr userDrawn="1"/>
        </p:nvSpPr>
        <p:spPr>
          <a:xfrm>
            <a:off x="6310265" y="1101600"/>
            <a:ext cx="5043535" cy="2417275"/>
          </a:xfrm>
          <a:prstGeom prst="roundRect">
            <a:avLst>
              <a:gd name="adj" fmla="val 54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Rectangle : coins arrondis 6">
            <a:extLst>
              <a:ext uri="{FF2B5EF4-FFF2-40B4-BE49-F238E27FC236}">
                <a16:creationId xmlns:a16="http://schemas.microsoft.com/office/drawing/2014/main" id="{DF00A995-522B-4021-102B-BCBD0FD9DCE3}"/>
              </a:ext>
            </a:extLst>
          </p:cNvPr>
          <p:cNvSpPr/>
          <p:nvPr userDrawn="1"/>
        </p:nvSpPr>
        <p:spPr>
          <a:xfrm>
            <a:off x="838200" y="3839175"/>
            <a:ext cx="5043534" cy="2417275"/>
          </a:xfrm>
          <a:prstGeom prst="roundRect">
            <a:avLst>
              <a:gd name="adj" fmla="val 5444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/>
              </a:solidFill>
            </a:endParaRPr>
          </a:p>
        </p:txBody>
      </p:sp>
      <p:sp>
        <p:nvSpPr>
          <p:cNvPr id="13" name="Rectangle : coins arrondis 7">
            <a:extLst>
              <a:ext uri="{FF2B5EF4-FFF2-40B4-BE49-F238E27FC236}">
                <a16:creationId xmlns:a16="http://schemas.microsoft.com/office/drawing/2014/main" id="{7816F90A-A539-B087-965E-1578FF34D6E7}"/>
              </a:ext>
            </a:extLst>
          </p:cNvPr>
          <p:cNvSpPr/>
          <p:nvPr userDrawn="1"/>
        </p:nvSpPr>
        <p:spPr>
          <a:xfrm>
            <a:off x="6310265" y="3839175"/>
            <a:ext cx="5043535" cy="2417275"/>
          </a:xfrm>
          <a:prstGeom prst="roundRect">
            <a:avLst>
              <a:gd name="adj" fmla="val 5444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558C04-A85E-141F-D30C-22896D9189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BF415C-547B-26E1-70E8-BB6C2005A4C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20786" y="1206131"/>
            <a:ext cx="4678363" cy="220821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CA972A6-C18B-E653-4933-08A90C461B6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92851" y="1206131"/>
            <a:ext cx="4678363" cy="2208212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EEE2428-489D-DF92-9019-A2F54EF7ED2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020786" y="3943706"/>
            <a:ext cx="4678363" cy="220821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635DDFA-F6B7-A5DC-0F14-CB6A0C903E2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492851" y="3943706"/>
            <a:ext cx="4678363" cy="2208212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8951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B9D6A197-143B-AEFD-829C-A370B9E48C7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cap="all" spc="300" baseline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2831686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77F1758D-FA39-78AD-05BA-1F0701430BD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9679579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8AD1FA9F-FAA3-CC60-961C-DDECEC3D8E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3342751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7EB932D8-947A-D8D7-D24E-FCAC4FA07B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37779767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en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40B52BE3-5107-0A54-7B28-79B3E81F8D4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3185301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d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A9BFEC0-5DA3-56C2-248F-D500D2FE83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896185D-C189-43C8-56F0-DC714250B9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112190F2-119D-1880-693A-C35BB81F9E5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28915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A9BFEC0-5DA3-56C2-248F-D500D2FE83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29F137C-E460-9399-CD33-4A2C4360A8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83BA3B39-EAE1-433A-6A33-289E6A2626E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868739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y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F0CCA9F-64B1-86D3-B610-B2B226EAA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Image 5">
            <a:extLst>
              <a:ext uri="{FF2B5EF4-FFF2-40B4-BE49-F238E27FC236}">
                <a16:creationId xmlns:a16="http://schemas.microsoft.com/office/drawing/2014/main" id="{362E6140-FFAE-26F1-DE48-719AB018F1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8E097653-5197-A0E7-0D0F-5503D8FF9E9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539819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en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364D93-5897-7C43-6A16-6A175307F4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A510E9E1-90A9-831D-C2F6-C212AB9CE9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9E9BDC3A-E9DB-753C-35A5-4FAB18E7EB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21930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413D0-F0C5-B0D1-C1C4-682D69D9B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0813" y="2481027"/>
            <a:ext cx="5685187" cy="4262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200" b="0" i="0" cap="all" spc="300" baseline="0">
                <a:solidFill>
                  <a:schemeClr val="tx1"/>
                </a:solidFill>
                <a:latin typeface="Corbel" panose="020B0503020204020204" pitchFamily="34" charset="0"/>
                <a:cs typeface="Gill Sans" panose="020B05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SUB-TITLE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F880213D-89B1-3800-87F3-0045D35E0A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15213" y="0"/>
            <a:ext cx="4776787" cy="68580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304F84F-F1E5-7B79-33D4-5383FF6BE8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3913" y="520351"/>
            <a:ext cx="2727302" cy="1311202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6174D3E9-3CB8-1293-F324-12517D2E2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813" y="3052800"/>
            <a:ext cx="6817301" cy="1309483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GB" sz="4400" b="0" i="0" kern="1200" noProof="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Gill Sans" panose="020B0502020104020203" pitchFamily="34" charset="-79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14BD102C-AA50-9B30-F804-3089D180E7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164" y="5351168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/>
            </a:lvl1pPr>
          </a:lstStyle>
          <a:p>
            <a:pPr lvl="0"/>
            <a:r>
              <a:rPr lang="en-GB" noProof="0" dirty="0"/>
              <a:t>Date and location</a:t>
            </a: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F42A1719-D5FD-C104-F48D-FEF55559DE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0813" y="5062405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GB" noProof="0" dirty="0"/>
              <a:t>Author, Group name </a:t>
            </a:r>
          </a:p>
        </p:txBody>
      </p:sp>
      <p:pic>
        <p:nvPicPr>
          <p:cNvPr id="11" name="Picture 10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6DAA9095-74D9-EEBF-5F10-15053C77C2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12" y="6163222"/>
            <a:ext cx="1054917" cy="5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1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EA09CA-36EE-F3C0-0BBA-9FB96C243F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88ACDC-796B-3D38-6C7C-66BA405ADC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91B84487-9C16-DBA9-4F45-D4B5DB2A760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674380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5D891C-6969-239C-3B65-2BC05D1B9A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C751B8-43CB-171F-4934-1C39A27CCA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2477279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D55CDB6B-0D3D-B6B1-5274-D76EBD678D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0BF0361-23BE-604D-00BB-68E4E829AD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330512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131A041-7A2D-5DF0-312F-374FCDE3D8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08B731-9BD9-0580-0F24-09E82AA023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5968145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6" name="Image 4">
            <a:extLst>
              <a:ext uri="{FF2B5EF4-FFF2-40B4-BE49-F238E27FC236}">
                <a16:creationId xmlns:a16="http://schemas.microsoft.com/office/drawing/2014/main" id="{DB7CC7CD-36EB-30C0-7B63-92EB9A5C87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6E255D-7155-3DC1-36A0-05461143B5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4373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7" name="Image 5">
            <a:extLst>
              <a:ext uri="{FF2B5EF4-FFF2-40B4-BE49-F238E27FC236}">
                <a16:creationId xmlns:a16="http://schemas.microsoft.com/office/drawing/2014/main" id="{A19DB2DF-140E-EF43-5DCB-97E0C30206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0188F5-35F8-C73A-64F2-4F36B578CD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78742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d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00753F-C3F4-96FF-61E0-FF10ABF95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C7C887E9-A174-8EE3-D419-4E1096196E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AA2DAFB6-4120-0157-845E-2198873243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0A31A2BD-9D88-F08D-D109-40987069C72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510015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00753F-C3F4-96FF-61E0-FF10ABF95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C7C887E9-A174-8EE3-D419-4E1096196E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B28834-2377-2BA6-AA40-B17CFC2B560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2C58EF55-DFB6-1CAE-C474-F8D0E76AF9D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967742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y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F408574-C683-1985-6632-7A59AB94C9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9110A95F-7C10-1EBE-E254-51B73F31C2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B046564C-405C-D92E-9921-39F8C498F13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24F84300-D50C-CC9A-515D-1C7A50D2F46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22090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en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DFDA38C-E54D-EE2E-3D3D-3473EB2C4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F1162257-C28A-4867-07F4-ED60C0E7A9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2D711CD7-613C-60AE-8C72-DA243741090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D732CC7-0FDE-D811-EDB1-AB646764A78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62742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37F542CB-EF84-68BA-9A50-B6575183E8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39011322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20E56CA-9C63-7C92-E3C4-6C836C2F29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B61C4734-C773-C156-A090-61CE06CB75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820FF58A-BBC7-12B7-1C2F-482012CE486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C42C692-4841-FFF1-E1C0-1752D1F5667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609264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B6083AA-D0FC-9F66-C26A-720F1CB281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EDCA-745B-8829-5AD1-A11B03FE14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25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7CB0CE7-DE33-88EE-3423-A4C2C7690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C39D1BED-4DD7-EE8D-19B6-DD064B0A9D2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3" name="Rectangle : coins arrondis 7">
            <a:extLst>
              <a:ext uri="{FF2B5EF4-FFF2-40B4-BE49-F238E27FC236}">
                <a16:creationId xmlns:a16="http://schemas.microsoft.com/office/drawing/2014/main" id="{C024A53D-C380-52AE-2506-8FECF914876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6" name="Espace réservé du texte 11">
            <a:extLst>
              <a:ext uri="{FF2B5EF4-FFF2-40B4-BE49-F238E27FC236}">
                <a16:creationId xmlns:a16="http://schemas.microsoft.com/office/drawing/2014/main" id="{F1FC30D3-09BA-9EBC-E24F-AA6E2EAB36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4406" y="2196136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ysClr val="windowText" lastClr="000000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9002916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5" name="Image 6">
            <a:extLst>
              <a:ext uri="{FF2B5EF4-FFF2-40B4-BE49-F238E27FC236}">
                <a16:creationId xmlns:a16="http://schemas.microsoft.com/office/drawing/2014/main" id="{E52BFDE3-65C6-2516-9801-08DE82B1FA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85C4DD-5280-6381-0242-CE01F22BA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54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3" name="Image 4">
            <a:extLst>
              <a:ext uri="{FF2B5EF4-FFF2-40B4-BE49-F238E27FC236}">
                <a16:creationId xmlns:a16="http://schemas.microsoft.com/office/drawing/2014/main" id="{7C1E8E5C-3149-CFAB-E714-FEC68CD2CD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558C21-10BC-317A-A65D-2A6A57ACBF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0160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91C01C6B-AFA9-4E83-E39B-4B28EDC8DB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329B1-5601-90DB-DAC1-279A701A2E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8828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94396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6471EAE6-704C-C3B2-B0BC-CFA343DD3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876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384EE32-F3B8-6076-4095-E8334D9BA78C}"/>
              </a:ext>
            </a:extLst>
          </p:cNvPr>
          <p:cNvSpPr/>
          <p:nvPr userDrawn="1"/>
        </p:nvSpPr>
        <p:spPr>
          <a:xfrm>
            <a:off x="0" y="5284640"/>
            <a:ext cx="12192000" cy="16238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5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6062E67-AA0B-A006-FEB6-F218A58AAE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912"/>
          <a:stretch/>
        </p:blipFill>
        <p:spPr>
          <a:xfrm>
            <a:off x="11137315" y="6034572"/>
            <a:ext cx="927686" cy="711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B5F9D4-7747-ADCB-E6C1-49ADA04EA204}"/>
              </a:ext>
            </a:extLst>
          </p:cNvPr>
          <p:cNvSpPr/>
          <p:nvPr userDrawn="1"/>
        </p:nvSpPr>
        <p:spPr>
          <a:xfrm>
            <a:off x="2690526" y="4878538"/>
            <a:ext cx="430924" cy="3556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5DDB00A-3875-C6F7-B196-88BE08F200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5537693"/>
            <a:ext cx="9144000" cy="558871"/>
          </a:xfrm>
        </p:spPr>
        <p:txBody>
          <a:bodyPr anchor="ctr">
            <a:noAutofit/>
          </a:bodyPr>
          <a:lstStyle>
            <a:lvl1pPr algn="ctr">
              <a:defRPr sz="3200" b="1" i="0"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 dirty="0"/>
              <a:t>Text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1115183-FACE-268A-57F0-F265985C2F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6098544"/>
            <a:ext cx="9144000" cy="2918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 spc="3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Sub-title</a:t>
            </a:r>
          </a:p>
        </p:txBody>
      </p:sp>
      <p:pic>
        <p:nvPicPr>
          <p:cNvPr id="13" name="Picture 12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7929F3CA-82E7-6DD2-D615-F777D5A06B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2399" y="6099221"/>
            <a:ext cx="1291994" cy="62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8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1DB113ED-E4E6-4F61-AFF2-2D6137F50F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2720042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84A197B-42EE-7E36-CA2A-208BE5C87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Key message text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87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9A746E69-DEDB-F5B5-CAF6-095827C42B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1548055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DC2582AC-69EE-6A66-007B-371C19BB5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1556764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A9DB7C-CCD5-2762-99F6-9387BFF5EB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BBFD76F-4B2D-8AFE-0E41-04FBC8DBB5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819275"/>
            <a:ext cx="10515600" cy="4351338"/>
          </a:xfrm>
        </p:spPr>
        <p:txBody>
          <a:bodyPr/>
          <a:lstStyle>
            <a:lvl2pPr marL="358775" indent="-358775">
              <a:buFontTx/>
              <a:buBlip>
                <a:blip r:embed="rId3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669925" indent="-304800">
              <a:buFontTx/>
              <a:buBlip>
                <a:blip r:embed="rId3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4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4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34059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4F1E9F87-214B-A780-CA56-3B0F35E5CEC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1" y="1816100"/>
            <a:ext cx="5181600" cy="435133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2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71D74064-9855-E307-BE4C-FF1AC6C9FAD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72199" y="1816100"/>
            <a:ext cx="5181600" cy="435133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2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Third level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4096A7F-17E3-1944-DBB4-18263DE8D9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0934A60-C3FD-F1F7-C71C-505AC974FF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246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1">
            <a:extLst>
              <a:ext uri="{FF2B5EF4-FFF2-40B4-BE49-F238E27FC236}">
                <a16:creationId xmlns:a16="http://schemas.microsoft.com/office/drawing/2014/main" id="{D52C7C54-A67B-7C6C-795D-7EEC864AB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594"/>
            <a:ext cx="10515600" cy="447735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E1AC6A1-85F6-E8C4-97DE-B8C5FC3D5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9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9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16898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1" r:id="rId2"/>
    <p:sldLayoutId id="2147483704" r:id="rId3"/>
    <p:sldLayoutId id="2147483752" r:id="rId4"/>
    <p:sldLayoutId id="2147483705" r:id="rId5"/>
    <p:sldLayoutId id="2147483703" r:id="rId6"/>
    <p:sldLayoutId id="2147483685" r:id="rId7"/>
    <p:sldLayoutId id="2147483751" r:id="rId8"/>
    <p:sldLayoutId id="2147483652" r:id="rId9"/>
    <p:sldLayoutId id="2147483715" r:id="rId10"/>
    <p:sldLayoutId id="2147483717" r:id="rId11"/>
    <p:sldLayoutId id="2147483753" r:id="rId12"/>
    <p:sldLayoutId id="2147483722" r:id="rId13"/>
    <p:sldLayoutId id="2147483734" r:id="rId14"/>
    <p:sldLayoutId id="2147483739" r:id="rId15"/>
    <p:sldLayoutId id="2147483755" r:id="rId16"/>
    <p:sldLayoutId id="2147483754" r:id="rId17"/>
    <p:sldLayoutId id="2147483756" r:id="rId18"/>
    <p:sldLayoutId id="2147483757" r:id="rId19"/>
    <p:sldLayoutId id="2147483758" r:id="rId20"/>
    <p:sldLayoutId id="2147483728" r:id="rId21"/>
    <p:sldLayoutId id="2147483759" r:id="rId22"/>
    <p:sldLayoutId id="2147483729" r:id="rId23"/>
    <p:sldLayoutId id="2147483736" r:id="rId24"/>
    <p:sldLayoutId id="2147483741" r:id="rId25"/>
    <p:sldLayoutId id="2147483761" r:id="rId26"/>
    <p:sldLayoutId id="2147483760" r:id="rId27"/>
    <p:sldLayoutId id="2147483762" r:id="rId28"/>
    <p:sldLayoutId id="2147483763" r:id="rId29"/>
    <p:sldLayoutId id="2147483764" r:id="rId30"/>
    <p:sldLayoutId id="2147483732" r:id="rId31"/>
    <p:sldLayoutId id="2147483765" r:id="rId32"/>
    <p:sldLayoutId id="2147483733" r:id="rId33"/>
    <p:sldLayoutId id="2147483738" r:id="rId34"/>
    <p:sldLayoutId id="2147483743" r:id="rId35"/>
    <p:sldLayoutId id="2147483655" r:id="rId36"/>
    <p:sldLayoutId id="2147483766" r:id="rId37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+mj-lt"/>
          <a:ea typeface="Verdana" panose="020B0604030504040204" pitchFamily="34" charset="0"/>
          <a:cs typeface="Gill Sans" panose="020B0502020104020203" pitchFamily="34" charset="-79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SzPct val="70000"/>
        <a:buFont typeface="Arial" panose="020B0604020202020204" pitchFamily="34" charset="0"/>
        <a:buNone/>
        <a:tabLst/>
        <a:defRPr sz="2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1pPr>
      <a:lvl2pPr marL="358775" indent="-358775" algn="l" defTabSz="914400" rtl="0" eaLnBrk="1" latinLnBrk="0" hangingPunct="1">
        <a:lnSpc>
          <a:spcPct val="90000"/>
        </a:lnSpc>
        <a:spcBef>
          <a:spcPts val="500"/>
        </a:spcBef>
        <a:buSzPct val="70000"/>
        <a:buFontTx/>
        <a:buBlip>
          <a:blip r:embed="rId40"/>
        </a:buBlip>
        <a:tabLst/>
        <a:defRPr sz="2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2pPr>
      <a:lvl3pPr marL="358775" indent="-358775" algn="l" defTabSz="914400" rtl="0" eaLnBrk="1" latinLnBrk="0" hangingPunct="1">
        <a:lnSpc>
          <a:spcPct val="90000"/>
        </a:lnSpc>
        <a:spcBef>
          <a:spcPts val="500"/>
        </a:spcBef>
        <a:buSzPct val="70000"/>
        <a:buFontTx/>
        <a:buBlip>
          <a:blip r:embed="rId40"/>
        </a:buBlip>
        <a:defRPr sz="2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3pPr>
      <a:lvl4pPr marL="358775" indent="0" algn="l" defTabSz="914400" rtl="0" eaLnBrk="1" latinLnBrk="0" hangingPunct="1">
        <a:lnSpc>
          <a:spcPct val="90000"/>
        </a:lnSpc>
        <a:spcBef>
          <a:spcPts val="500"/>
        </a:spcBef>
        <a:buSzPct val="70000"/>
        <a:buFont typeface="Arial" panose="020B0604020202020204" pitchFamily="34" charset="0"/>
        <a:buNone/>
        <a:defRPr sz="1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4pPr>
      <a:lvl5pPr marL="358775" indent="0" algn="l" defTabSz="914400" rtl="0" eaLnBrk="1" latinLnBrk="0" hangingPunct="1">
        <a:lnSpc>
          <a:spcPct val="90000"/>
        </a:lnSpc>
        <a:spcBef>
          <a:spcPts val="500"/>
        </a:spcBef>
        <a:buSzPct val="70000"/>
        <a:buFont typeface="Arial" panose="020B0604020202020204" pitchFamily="34" charset="0"/>
        <a:buNone/>
        <a:defRPr sz="10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http://www.nceas.ucsb.edu/~frazier/RSpatialGuides/colorPaletteCheatsheet.pdf" TargetMode="Externa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r-graph-gallery.com/index.html&#8203;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C1575-BA47-27AF-7812-F767C893F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First Steps with R in Life Sciences: Graphics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0A2170-98B9-D0B4-6CB7-41B92028DE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0812" y="5066270"/>
            <a:ext cx="5010149" cy="56878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dirty="0">
                <a:ea typeface="Tahoma"/>
                <a:cs typeface="Gill Sans Light"/>
              </a:rPr>
              <a:t>With slides from: </a:t>
            </a:r>
            <a:r>
              <a:rPr lang="en-GB" b="0" dirty="0">
                <a:ea typeface="+mn-lt"/>
                <a:cs typeface="+mn-lt"/>
              </a:rPr>
              <a:t>Diana Marek, Geoffrey Fucile, Alex Smith, Linda Dib, Leonore Wigger, Wandrille Duchemin</a:t>
            </a:r>
            <a:r>
              <a:rPr lang="en-GB" dirty="0">
                <a:ea typeface="Tahoma"/>
                <a:cs typeface="Gill Sans Light"/>
              </a:rPr>
              <a:t> </a:t>
            </a:r>
            <a:endParaRPr lang="en-GB" dirty="0"/>
          </a:p>
        </p:txBody>
      </p:sp>
      <p:pic>
        <p:nvPicPr>
          <p:cNvPr id="8" name="Picture 7" descr="A red line drawing of a person&#10;&#10;Description automatically generated">
            <a:extLst>
              <a:ext uri="{FF2B5EF4-FFF2-40B4-BE49-F238E27FC236}">
                <a16:creationId xmlns:a16="http://schemas.microsoft.com/office/drawing/2014/main" id="{22F25DA9-24E9-A4F5-6179-91D46B8FDB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0767" y="4037439"/>
            <a:ext cx="994837" cy="92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97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2CD38-DE21-295F-8C07-9FD44823C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R plotting characters, to use with </a:t>
            </a:r>
            <a:r>
              <a:rPr lang="en-GB" dirty="0" err="1">
                <a:ea typeface="Verdana"/>
                <a:cs typeface="Gill Sans"/>
              </a:rPr>
              <a:t>pch</a:t>
            </a:r>
            <a:endParaRPr lang="en-GB" dirty="0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F545A-9670-A583-29E8-43880F2931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A black background with blue squares and dots&#10;&#10;Description automatically generated">
            <a:extLst>
              <a:ext uri="{FF2B5EF4-FFF2-40B4-BE49-F238E27FC236}">
                <a16:creationId xmlns:a16="http://schemas.microsoft.com/office/drawing/2014/main" id="{AA35223A-6D01-AF1D-D9FF-991AA40E0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971" y="1276350"/>
            <a:ext cx="5452679" cy="545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0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274EC-EB82-CAAA-12A7-9A1F4AB37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R </a:t>
            </a:r>
            <a:r>
              <a:rPr lang="en-GB" dirty="0" err="1">
                <a:ea typeface="Verdana"/>
                <a:cs typeface="Gill Sans"/>
              </a:rPr>
              <a:t>color</a:t>
            </a:r>
            <a:r>
              <a:rPr lang="en-GB" dirty="0">
                <a:ea typeface="Verdana"/>
                <a:cs typeface="Gill Sans"/>
              </a:rPr>
              <a:t> names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AD173-479E-CE7C-F305-5C7C00F77F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GB">
                <a:ea typeface="Tahoma"/>
                <a:cs typeface="Gill Sans Light"/>
              </a:rPr>
              <a:t>657 built-in </a:t>
            </a:r>
            <a:r>
              <a:rPr lang="en-GB" err="1">
                <a:ea typeface="Tahoma"/>
                <a:cs typeface="Gill Sans Light"/>
              </a:rPr>
              <a:t>color</a:t>
            </a:r>
            <a:r>
              <a:rPr lang="en-GB">
                <a:ea typeface="Tahoma"/>
                <a:cs typeface="Gill Sans Light"/>
              </a:rPr>
              <a:t> names</a:t>
            </a:r>
          </a:p>
          <a:p>
            <a:r>
              <a:rPr lang="en-GB" dirty="0" err="1">
                <a:latin typeface="Courier New"/>
                <a:ea typeface="Tahoma"/>
                <a:cs typeface="Gill Sans Light"/>
              </a:rPr>
              <a:t>colors</a:t>
            </a:r>
            <a:r>
              <a:rPr lang="en-GB" dirty="0">
                <a:latin typeface="Courier New"/>
                <a:ea typeface="Tahoma"/>
                <a:cs typeface="Gill Sans Light"/>
              </a:rPr>
              <a:t>()</a:t>
            </a:r>
            <a:r>
              <a:rPr lang="en-GB" dirty="0">
                <a:ea typeface="Tahoma"/>
                <a:cs typeface="Gill Sans Light"/>
              </a:rPr>
              <a:t> to get a full list</a:t>
            </a:r>
            <a:endParaRPr lang="en-GB" dirty="0"/>
          </a:p>
          <a:p>
            <a:r>
              <a:rPr lang="en-GB" dirty="0">
                <a:ea typeface="+mn-lt"/>
                <a:cs typeface="+mn-lt"/>
              </a:rPr>
              <a:t>Here is a subset --&gt;</a:t>
            </a:r>
            <a:endParaRPr lang="en-US" dirty="0">
              <a:ea typeface="+mn-lt"/>
              <a:cs typeface="+mn-lt"/>
            </a:endParaRPr>
          </a:p>
          <a:p>
            <a:endParaRPr lang="en-GB" dirty="0"/>
          </a:p>
          <a:p>
            <a:r>
              <a:rPr lang="en-GB" dirty="0">
                <a:ea typeface="Tahoma"/>
                <a:cs typeface="Gill Sans Light"/>
              </a:rPr>
              <a:t>also possible to define </a:t>
            </a:r>
            <a:r>
              <a:rPr lang="en-GB" dirty="0" err="1">
                <a:ea typeface="Tahoma"/>
                <a:cs typeface="Gill Sans Light"/>
              </a:rPr>
              <a:t>colors</a:t>
            </a:r>
            <a:r>
              <a:rPr lang="en-GB" dirty="0">
                <a:ea typeface="Tahoma"/>
                <a:cs typeface="Gill Sans Light"/>
              </a:rPr>
              <a:t>:</a:t>
            </a:r>
          </a:p>
          <a:p>
            <a:pPr marL="342900" indent="-342900">
              <a:buChar char="•"/>
            </a:pPr>
            <a:r>
              <a:rPr lang="en-GB">
                <a:ea typeface="Tahoma"/>
                <a:cs typeface="Gill Sans Light"/>
              </a:rPr>
              <a:t>Hex codes</a:t>
            </a:r>
            <a:endParaRPr lang="en-GB" dirty="0">
              <a:ea typeface="Tahoma"/>
              <a:cs typeface="Gill Sans Light"/>
            </a:endParaRPr>
          </a:p>
          <a:p>
            <a:pPr marL="342900" indent="-342900">
              <a:buChar char="•"/>
            </a:pPr>
            <a:r>
              <a:rPr lang="en-GB" dirty="0">
                <a:ea typeface="Tahoma"/>
                <a:cs typeface="Gill Sans Light"/>
              </a:rPr>
              <a:t>RGB numbers</a:t>
            </a:r>
          </a:p>
          <a:p>
            <a:pPr marL="342900" indent="-342900">
              <a:buChar char="•"/>
            </a:pPr>
            <a:r>
              <a:rPr lang="en-GB" dirty="0">
                <a:ea typeface="Tahoma"/>
                <a:cs typeface="Gill Sans Light"/>
              </a:rPr>
              <a:t>Numbers 1 to 8</a:t>
            </a:r>
            <a:endParaRPr lang="en-GB" dirty="0"/>
          </a:p>
          <a:p>
            <a:pPr marL="342900" indent="-342900">
              <a:buChar char="•"/>
            </a:pPr>
            <a:endParaRPr lang="en-GB" dirty="0">
              <a:ea typeface="Tahoma"/>
              <a:cs typeface="Gill Sans Light"/>
            </a:endParaRPr>
          </a:p>
          <a:p>
            <a:r>
              <a:rPr lang="en-US" sz="2000" dirty="0">
                <a:ea typeface="+mn-lt"/>
                <a:cs typeface="+mn-lt"/>
                <a:hlinkClick r:id="rId2"/>
              </a:rPr>
              <a:t>www.nceas.ucsb.edu/~frazier/RSpatialGuides/colorPaletteCheatsheet.pdf</a:t>
            </a:r>
            <a:endParaRPr lang="en-GB" dirty="0"/>
          </a:p>
          <a:p>
            <a:pPr marL="342900" indent="-342900">
              <a:buChar char="•"/>
            </a:pPr>
            <a:endParaRPr lang="en-GB" dirty="0"/>
          </a:p>
          <a:p>
            <a:endParaRPr lang="en-GB" dirty="0"/>
          </a:p>
          <a:p>
            <a:pPr marL="342900" indent="-342900">
              <a:buChar char="•"/>
            </a:pPr>
            <a:endParaRPr lang="en-GB" dirty="0"/>
          </a:p>
        </p:txBody>
      </p:sp>
      <p:pic>
        <p:nvPicPr>
          <p:cNvPr id="4" name="Picture 3" descr="A close up of a chart&#10;&#10;Description automatically generated">
            <a:extLst>
              <a:ext uri="{FF2B5EF4-FFF2-40B4-BE49-F238E27FC236}">
                <a16:creationId xmlns:a16="http://schemas.microsoft.com/office/drawing/2014/main" id="{FA7A0832-6372-00EA-2333-1893EE89E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806" y="455723"/>
            <a:ext cx="4512112" cy="515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482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A3A4C-60A2-114C-2105-E261D6040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B9BD3-5E43-DE47-1B93-5762054DB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Customizing plots (II)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A0061-0574-8E4C-A8E1-712A09614B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351338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The </a:t>
            </a:r>
            <a:r>
              <a:rPr lang="en-US" b="1" dirty="0">
                <a:latin typeface="Corbel"/>
                <a:ea typeface="Tahoma"/>
                <a:cs typeface="Arial"/>
              </a:rPr>
              <a:t>plot()</a:t>
            </a:r>
            <a:r>
              <a:rPr lang="en-US" dirty="0">
                <a:solidFill>
                  <a:srgbClr val="4F81BD"/>
                </a:solidFill>
                <a:latin typeface="Corbel"/>
                <a:ea typeface="Tahoma"/>
                <a:cs typeface="Arial"/>
              </a:rPr>
              <a:t> </a:t>
            </a:r>
            <a:r>
              <a:rPr lang="en-US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command takes further arguments to customize the plotting area:</a:t>
            </a:r>
            <a:endParaRPr lang="en-US">
              <a:latin typeface="Corbel"/>
            </a:endParaRP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b="1" err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xlim</a:t>
            </a:r>
            <a:r>
              <a:rPr lang="en-US" sz="2000">
                <a:solidFill>
                  <a:srgbClr val="262626"/>
                </a:solidFill>
                <a:latin typeface="Corbel"/>
                <a:ea typeface="Tahoma"/>
                <a:cs typeface="Arial"/>
              </a:rPr>
              <a:t> and </a:t>
            </a:r>
            <a:r>
              <a:rPr lang="en-US" sz="2000" b="1" err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ylim</a:t>
            </a:r>
            <a:r>
              <a:rPr lang="en-US" sz="2000">
                <a:solidFill>
                  <a:srgbClr val="262626"/>
                </a:solidFill>
                <a:latin typeface="Corbel"/>
                <a:ea typeface="Tahoma"/>
                <a:cs typeface="Arial"/>
              </a:rPr>
              <a:t> to set the limits on the x- and y-axis, respectively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b="1" err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xlab</a:t>
            </a:r>
            <a:r>
              <a:rPr lang="en-US" sz="2000">
                <a:solidFill>
                  <a:srgbClr val="262626"/>
                </a:solidFill>
                <a:latin typeface="Corbel"/>
                <a:ea typeface="Tahoma"/>
                <a:cs typeface="Arial"/>
              </a:rPr>
              <a:t> and</a:t>
            </a:r>
            <a:r>
              <a:rPr lang="en-US" sz="2000" b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 </a:t>
            </a:r>
            <a:r>
              <a:rPr lang="en-US" sz="2000" b="1" err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ylab</a:t>
            </a:r>
            <a:r>
              <a:rPr lang="en-US" sz="2000" b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 </a:t>
            </a:r>
            <a:r>
              <a:rPr lang="en-US" sz="2000">
                <a:solidFill>
                  <a:srgbClr val="262626"/>
                </a:solidFill>
                <a:latin typeface="Corbel"/>
                <a:ea typeface="Tahoma"/>
                <a:cs typeface="Arial"/>
              </a:rPr>
              <a:t>to set the labels for the x- and y-axis, respectively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b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main</a:t>
            </a:r>
            <a:r>
              <a:rPr lang="en-US" sz="2000">
                <a:solidFill>
                  <a:srgbClr val="262626"/>
                </a:solidFill>
                <a:latin typeface="Corbel"/>
                <a:ea typeface="Tahoma"/>
                <a:cs typeface="Arial"/>
              </a:rPr>
              <a:t> to set a title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endParaRPr lang="en-US" sz="2000">
              <a:solidFill>
                <a:srgbClr val="262626"/>
              </a:solidFill>
              <a:cs typeface="Arial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dirty="0">
                <a:latin typeface="Courier New"/>
                <a:ea typeface="Tahoma"/>
                <a:cs typeface="Arial"/>
              </a:rPr>
              <a:t>x &lt;- seq(0, 100, </a:t>
            </a:r>
            <a:r>
              <a:rPr lang="en-US" sz="1800" dirty="0" err="1">
                <a:latin typeface="Courier New"/>
                <a:ea typeface="Tahoma"/>
                <a:cs typeface="Arial"/>
              </a:rPr>
              <a:t>length.out</a:t>
            </a:r>
            <a:r>
              <a:rPr lang="en-US" sz="1800" dirty="0">
                <a:latin typeface="Courier New"/>
                <a:ea typeface="Tahoma"/>
                <a:cs typeface="Arial"/>
              </a:rPr>
              <a:t>=10)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s-ES" sz="1800" dirty="0">
                <a:latin typeface="Courier New"/>
                <a:ea typeface="Tahoma"/>
                <a:cs typeface="Arial"/>
              </a:rPr>
              <a:t>y &lt;- log(x) + (x/100)^5</a:t>
            </a:r>
            <a:endParaRPr lang="en-US" sz="1800" dirty="0">
              <a:latin typeface="Courier New"/>
              <a:ea typeface="Tahoma"/>
              <a:cs typeface="Arial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s-ES" sz="1800" dirty="0">
              <a:latin typeface="Courier New"/>
              <a:ea typeface="Tahoma"/>
              <a:cs typeface="Arial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s-ES" sz="1800" dirty="0" err="1">
                <a:latin typeface="Courier New"/>
                <a:ea typeface="Tahoma"/>
                <a:cs typeface="Arial"/>
              </a:rPr>
              <a:t>plot</a:t>
            </a:r>
            <a:r>
              <a:rPr lang="es-ES" sz="1800" dirty="0">
                <a:latin typeface="Courier New"/>
                <a:ea typeface="Tahoma"/>
                <a:cs typeface="Arial"/>
              </a:rPr>
              <a:t>(</a:t>
            </a:r>
            <a:r>
              <a:rPr lang="es-ES" sz="1800" dirty="0" err="1">
                <a:latin typeface="Courier New"/>
                <a:ea typeface="Tahoma"/>
                <a:cs typeface="Arial"/>
              </a:rPr>
              <a:t>x,y</a:t>
            </a:r>
            <a:r>
              <a:rPr lang="es-ES" sz="1800" dirty="0">
                <a:latin typeface="Courier New"/>
                <a:ea typeface="Tahoma"/>
                <a:cs typeface="Arial"/>
              </a:rPr>
              <a:t>, </a:t>
            </a:r>
            <a:r>
              <a:rPr lang="es-ES" sz="1800" dirty="0" err="1">
                <a:latin typeface="Courier New"/>
                <a:ea typeface="Tahoma"/>
                <a:cs typeface="Arial"/>
              </a:rPr>
              <a:t>type</a:t>
            </a:r>
            <a:r>
              <a:rPr lang="es-ES" sz="1800" dirty="0">
                <a:latin typeface="Courier New"/>
                <a:ea typeface="Tahoma"/>
                <a:cs typeface="Arial"/>
              </a:rPr>
              <a:t>="l", col="red", </a:t>
            </a:r>
            <a:endParaRPr lang="en-US" sz="1800" dirty="0">
              <a:latin typeface="Courier New"/>
              <a:ea typeface="Tahoma"/>
              <a:cs typeface="Arial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s-ES" sz="1800" b="1" dirty="0">
                <a:latin typeface="Courier New"/>
                <a:ea typeface="Tahoma"/>
                <a:cs typeface="Arial"/>
              </a:rPr>
              <a:t>       </a:t>
            </a:r>
            <a:r>
              <a:rPr lang="es-ES" sz="1800" b="1" dirty="0" err="1">
                <a:latin typeface="Courier New"/>
                <a:ea typeface="Tahoma"/>
                <a:cs typeface="Arial"/>
              </a:rPr>
              <a:t>ylim</a:t>
            </a:r>
            <a:r>
              <a:rPr lang="es-ES" sz="1800" b="1" dirty="0">
                <a:latin typeface="Courier New"/>
                <a:ea typeface="Tahoma"/>
                <a:cs typeface="Arial"/>
              </a:rPr>
              <a:t>=c(1,7)</a:t>
            </a:r>
            <a:r>
              <a:rPr lang="es-ES" sz="1800" dirty="0">
                <a:latin typeface="Courier New"/>
                <a:ea typeface="Tahoma"/>
                <a:cs typeface="Arial"/>
              </a:rPr>
              <a:t>, </a:t>
            </a:r>
            <a:endParaRPr lang="en-US" sz="1800" dirty="0">
              <a:latin typeface="Courier New"/>
              <a:ea typeface="Tahoma"/>
              <a:cs typeface="Arial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s-ES" sz="1800" b="1" dirty="0">
                <a:latin typeface="Courier New"/>
                <a:ea typeface="Tahoma"/>
                <a:cs typeface="Arial"/>
              </a:rPr>
              <a:t>       </a:t>
            </a:r>
            <a:r>
              <a:rPr lang="es-ES" sz="1800" b="1" err="1">
                <a:latin typeface="Courier New"/>
                <a:ea typeface="Tahoma"/>
                <a:cs typeface="Arial"/>
              </a:rPr>
              <a:t>xlab</a:t>
            </a:r>
            <a:r>
              <a:rPr lang="es-ES" sz="1800" b="1" dirty="0">
                <a:latin typeface="Courier New"/>
                <a:ea typeface="Tahoma"/>
                <a:cs typeface="Arial"/>
              </a:rPr>
              <a:t>="</a:t>
            </a:r>
            <a:r>
              <a:rPr lang="es-ES" sz="1800" b="1" err="1">
                <a:latin typeface="Courier New"/>
                <a:ea typeface="Tahoma"/>
                <a:cs typeface="Arial"/>
              </a:rPr>
              <a:t>The</a:t>
            </a:r>
            <a:r>
              <a:rPr lang="es-ES" sz="1800" b="1" dirty="0">
                <a:latin typeface="Courier New"/>
                <a:ea typeface="Tahoma"/>
                <a:cs typeface="Arial"/>
              </a:rPr>
              <a:t> variable x"</a:t>
            </a:r>
            <a:r>
              <a:rPr lang="es-ES" sz="1800" dirty="0">
                <a:latin typeface="Courier New"/>
                <a:ea typeface="Tahoma"/>
                <a:cs typeface="Arial"/>
              </a:rPr>
              <a:t>, </a:t>
            </a:r>
            <a:endParaRPr lang="en-US" sz="1800" dirty="0">
              <a:latin typeface="Courier New"/>
              <a:ea typeface="Tahoma"/>
              <a:cs typeface="Arial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s-ES" sz="1800" b="1" dirty="0">
                <a:latin typeface="Courier New"/>
                <a:ea typeface="Tahoma"/>
                <a:cs typeface="Arial"/>
              </a:rPr>
              <a:t>       </a:t>
            </a:r>
            <a:r>
              <a:rPr lang="es-ES" sz="1800" b="1" dirty="0" err="1">
                <a:latin typeface="Courier New"/>
                <a:ea typeface="Tahoma"/>
                <a:cs typeface="Arial"/>
              </a:rPr>
              <a:t>main</a:t>
            </a:r>
            <a:r>
              <a:rPr lang="es-ES" sz="1800" b="1" dirty="0">
                <a:latin typeface="Courier New"/>
                <a:ea typeface="Tahoma"/>
                <a:cs typeface="Arial"/>
              </a:rPr>
              <a:t> ="x vs. y" </a:t>
            </a:r>
            <a:r>
              <a:rPr lang="es-ES" sz="1800" dirty="0">
                <a:latin typeface="Courier New"/>
                <a:ea typeface="Tahoma"/>
                <a:cs typeface="Arial"/>
              </a:rPr>
              <a:t>)</a:t>
            </a:r>
            <a:endParaRPr lang="en-US" sz="1800">
              <a:latin typeface="Courier New"/>
              <a:ea typeface="Tahoma"/>
              <a:cs typeface="Arial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s-ES" sz="1800" dirty="0">
              <a:latin typeface="Courier New"/>
              <a:ea typeface="Tahoma"/>
              <a:cs typeface="Arial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dirty="0">
                <a:latin typeface="Courier New"/>
                <a:ea typeface="Tahoma"/>
                <a:cs typeface="Arial"/>
              </a:rPr>
              <a:t>lines(x, y+1, </a:t>
            </a:r>
            <a:r>
              <a:rPr lang="en-US" sz="1800" dirty="0" err="1">
                <a:latin typeface="Courier New"/>
                <a:ea typeface="Tahoma"/>
                <a:cs typeface="Arial"/>
              </a:rPr>
              <a:t>lwd</a:t>
            </a:r>
            <a:r>
              <a:rPr lang="en-US" sz="1800" dirty="0">
                <a:latin typeface="Courier New"/>
                <a:ea typeface="Tahoma"/>
                <a:cs typeface="Arial"/>
              </a:rPr>
              <a:t>=3,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dirty="0">
                <a:latin typeface="Courier New"/>
                <a:ea typeface="Tahoma"/>
                <a:cs typeface="Arial"/>
              </a:rPr>
              <a:t>       </a:t>
            </a:r>
            <a:r>
              <a:rPr lang="en-US" sz="1800" dirty="0" err="1">
                <a:latin typeface="Courier New"/>
                <a:ea typeface="Tahoma"/>
                <a:cs typeface="Arial"/>
              </a:rPr>
              <a:t>lty</a:t>
            </a:r>
            <a:r>
              <a:rPr lang="en-US" sz="1800" dirty="0">
                <a:latin typeface="Courier New"/>
                <a:ea typeface="Tahoma"/>
                <a:cs typeface="Arial"/>
              </a:rPr>
              <a:t>="dashed", col="blue")</a:t>
            </a:r>
            <a:endParaRPr lang="en-US" dirty="0"/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dirty="0">
                <a:latin typeface="Courier New"/>
                <a:ea typeface="Tahoma"/>
                <a:cs typeface="Arial"/>
              </a:rPr>
              <a:t>points(x, y-1, type="b", </a:t>
            </a:r>
            <a:r>
              <a:rPr lang="en-US" sz="1800" b="1" dirty="0" err="1">
                <a:latin typeface="Courier New"/>
                <a:ea typeface="Tahoma"/>
                <a:cs typeface="Arial"/>
              </a:rPr>
              <a:t>pch</a:t>
            </a:r>
            <a:r>
              <a:rPr lang="en-US" sz="1800" b="1" dirty="0">
                <a:latin typeface="Courier New"/>
                <a:ea typeface="Tahoma"/>
                <a:cs typeface="Arial"/>
              </a:rPr>
              <a:t>=15</a:t>
            </a:r>
            <a:r>
              <a:rPr lang="en-US" sz="1800" dirty="0">
                <a:latin typeface="Courier New"/>
                <a:ea typeface="Tahoma"/>
                <a:cs typeface="Arial"/>
              </a:rPr>
              <a:t>)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sz="2000" dirty="0">
              <a:solidFill>
                <a:srgbClr val="4F81BD"/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dirty="0">
              <a:cs typeface="Arial"/>
            </a:endParaRPr>
          </a:p>
        </p:txBody>
      </p:sp>
      <p:pic>
        <p:nvPicPr>
          <p:cNvPr id="4" name="Picture 3" descr="plot4.Rplot.pdf">
            <a:extLst>
              <a:ext uri="{FF2B5EF4-FFF2-40B4-BE49-F238E27FC236}">
                <a16:creationId xmlns:a16="http://schemas.microsoft.com/office/drawing/2014/main" id="{B6B26F80-8968-B5F8-A675-160E0CE48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055" y="3108215"/>
            <a:ext cx="6738992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9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B2144-3BD4-EB78-5497-26E00B315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3C288-4C25-47A2-D485-5994C381E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Customizing plots (III)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01306B-2D94-D680-D145-FB3EA0EE6A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745476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dirty="0">
                <a:latin typeface="Corbel"/>
                <a:ea typeface="Tahoma"/>
                <a:cs typeface="Arial"/>
              </a:rPr>
              <a:t>The </a:t>
            </a:r>
            <a:r>
              <a:rPr lang="en-US" b="1" dirty="0">
                <a:latin typeface="Corbel"/>
                <a:ea typeface="Tahoma"/>
                <a:cs typeface="Arial"/>
              </a:rPr>
              <a:t>legend() </a:t>
            </a:r>
            <a:r>
              <a:rPr lang="en-US" dirty="0">
                <a:latin typeface="Corbel"/>
                <a:ea typeface="Tahoma"/>
                <a:cs typeface="Arial"/>
              </a:rPr>
              <a:t>command adds a legend to plots:</a:t>
            </a:r>
            <a:endParaRPr lang="en-US">
              <a:latin typeface="Corbel"/>
              <a:ea typeface="Tahoma"/>
            </a:endParaRP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b="1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x </a:t>
            </a:r>
            <a:r>
              <a:rPr lang="en-US" sz="20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, </a:t>
            </a:r>
            <a:r>
              <a:rPr lang="en-US" sz="2000" b="1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y </a:t>
            </a:r>
            <a:r>
              <a:rPr lang="en-US" sz="20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to set the numeric coordinates for positioning the legend. </a:t>
            </a:r>
          </a:p>
          <a:p>
            <a:pPr marL="955675" lvl="2" indent="-285750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18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OR x can be used  by itself with a keyword for legend position: "</a:t>
            </a:r>
            <a:r>
              <a:rPr lang="en-US" sz="1800" err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bottomright</a:t>
            </a:r>
            <a:r>
              <a:rPr lang="en-US" sz="18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", "bottom", "</a:t>
            </a:r>
            <a:r>
              <a:rPr lang="en-US" sz="1800" err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bottomleft</a:t>
            </a:r>
            <a:r>
              <a:rPr lang="en-US" sz="18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", "left", "</a:t>
            </a:r>
            <a:r>
              <a:rPr lang="en-US" sz="1800" err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topleft</a:t>
            </a:r>
            <a:r>
              <a:rPr lang="en-US" sz="18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", "top", "</a:t>
            </a:r>
            <a:r>
              <a:rPr lang="en-US" sz="1800" err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topright</a:t>
            </a:r>
            <a:r>
              <a:rPr lang="en-US" sz="18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", "right", "center"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b="1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legend</a:t>
            </a:r>
            <a:r>
              <a:rPr lang="en-US" sz="20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 to set the text to appear in the legend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b="1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col</a:t>
            </a:r>
            <a:r>
              <a:rPr lang="en-US" sz="20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 to set the </a:t>
            </a:r>
            <a:r>
              <a:rPr lang="en-US" sz="2000" err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colours</a:t>
            </a:r>
            <a:r>
              <a:rPr lang="en-US" sz="20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 of points or lines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b="1" err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lty</a:t>
            </a:r>
            <a:r>
              <a:rPr lang="en-US" sz="20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 and </a:t>
            </a:r>
            <a:r>
              <a:rPr lang="en-US" sz="2000" b="1" err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lwd</a:t>
            </a:r>
            <a:r>
              <a:rPr lang="en-US" sz="20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 to set the line types and widths for lines appearing in the legend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b="1" err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pch</a:t>
            </a:r>
            <a:r>
              <a:rPr lang="en-US" sz="20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 to set the plotting symbols appearing in the legend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b="1" err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bty</a:t>
            </a:r>
            <a:r>
              <a:rPr lang="en-US" sz="2000" b="1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 </a:t>
            </a:r>
            <a:r>
              <a:rPr lang="en-US" sz="20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for box type around the legend ("o" for box, "n" for no box)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b="1" err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bg</a:t>
            </a:r>
            <a:r>
              <a:rPr lang="en-US" dirty="0">
                <a:solidFill>
                  <a:srgbClr val="000090"/>
                </a:solidFill>
                <a:latin typeface="Corbel"/>
                <a:ea typeface="Tahoma"/>
                <a:cs typeface="Arial"/>
              </a:rPr>
              <a:t> </a:t>
            </a:r>
            <a:r>
              <a:rPr lang="en-US" sz="20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for background color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sz="1800" dirty="0">
              <a:solidFill>
                <a:srgbClr val="4F81BD"/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legend(x="</a:t>
            </a:r>
            <a:r>
              <a:rPr lang="en-US" sz="1800" err="1">
                <a:latin typeface="Courier New"/>
                <a:ea typeface="+mn-lt"/>
                <a:cs typeface="+mn-lt"/>
              </a:rPr>
              <a:t>bottomright</a:t>
            </a:r>
            <a:r>
              <a:rPr lang="en-US" sz="1800" dirty="0">
                <a:latin typeface="Courier New"/>
                <a:ea typeface="+mn-lt"/>
                <a:cs typeface="+mn-lt"/>
              </a:rPr>
              <a:t>", </a:t>
            </a:r>
            <a:endParaRPr lang="en-US">
              <a:latin typeface="Courier New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      legend=c("red line",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          "blue line", "black line"), 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      </a:t>
            </a:r>
            <a:r>
              <a:rPr lang="en-US" sz="1800" err="1">
                <a:latin typeface="Courier New"/>
                <a:ea typeface="+mn-lt"/>
                <a:cs typeface="+mn-lt"/>
              </a:rPr>
              <a:t>lty</a:t>
            </a:r>
            <a:r>
              <a:rPr lang="en-US" sz="1800" dirty="0">
                <a:latin typeface="Courier New"/>
                <a:ea typeface="+mn-lt"/>
                <a:cs typeface="+mn-lt"/>
              </a:rPr>
              <a:t>=c(1,2,1), 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      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pch</a:t>
            </a:r>
            <a:r>
              <a:rPr lang="en-US" sz="1800" dirty="0">
                <a:latin typeface="Courier New"/>
                <a:ea typeface="+mn-lt"/>
                <a:cs typeface="+mn-lt"/>
              </a:rPr>
              <a:t>=c(NA,NA,19), </a:t>
            </a:r>
            <a:endParaRPr lang="en-US" dirty="0"/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      col=c("red", "blue", "black"), 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      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bg</a:t>
            </a:r>
            <a:r>
              <a:rPr lang="en-US" sz="1800" dirty="0">
                <a:latin typeface="Courier New"/>
                <a:ea typeface="+mn-lt"/>
                <a:cs typeface="+mn-lt"/>
              </a:rPr>
              <a:t>="gray90")</a:t>
            </a:r>
          </a:p>
          <a:p>
            <a:pPr marL="285750" indent="-285750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endParaRPr lang="en-US" sz="2800" dirty="0">
              <a:solidFill>
                <a:srgbClr val="262626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dirty="0">
              <a:solidFill>
                <a:srgbClr val="262626"/>
              </a:solidFill>
              <a:cs typeface="Arial"/>
            </a:endParaRPr>
          </a:p>
        </p:txBody>
      </p:sp>
      <p:pic>
        <p:nvPicPr>
          <p:cNvPr id="5" name="Picture 4" descr="plot5.Rplot.pdf">
            <a:extLst>
              <a:ext uri="{FF2B5EF4-FFF2-40B4-BE49-F238E27FC236}">
                <a16:creationId xmlns:a16="http://schemas.microsoft.com/office/drawing/2014/main" id="{FD71D08F-6617-4E57-B628-61C278484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981" y="3321378"/>
            <a:ext cx="6066658" cy="328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645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9DEE7-1435-D21A-A7C4-91CB71799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2FBCA-F731-CF18-39E4-C0987F8FE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Customizing plots (IV)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AB219-FEF2-60F9-20D4-6F60F6A3AD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7454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800" dirty="0">
                <a:ea typeface="+mn-lt"/>
                <a:cs typeface="+mn-lt"/>
              </a:rPr>
              <a:t>When</a:t>
            </a:r>
            <a:r>
              <a:rPr lang="en-GB" sz="2800" dirty="0">
                <a:solidFill>
                  <a:srgbClr val="1E2232"/>
                </a:solidFill>
                <a:ea typeface="+mn-lt"/>
                <a:cs typeface="+mn-lt"/>
              </a:rPr>
              <a:t> doing </a:t>
            </a:r>
            <a:r>
              <a:rPr lang="en-GB" sz="2800" dirty="0">
                <a:ea typeface="+mn-lt"/>
                <a:cs typeface="+mn-lt"/>
              </a:rPr>
              <a:t>a scatterplot</a:t>
            </a:r>
            <a:r>
              <a:rPr lang="en-GB" sz="2800" dirty="0">
                <a:solidFill>
                  <a:srgbClr val="1E2232"/>
                </a:solidFill>
                <a:ea typeface="+mn-lt"/>
                <a:cs typeface="+mn-lt"/>
              </a:rPr>
              <a:t>, it is common to </a:t>
            </a:r>
            <a:r>
              <a:rPr lang="en-GB" sz="2800" dirty="0" err="1">
                <a:solidFill>
                  <a:srgbClr val="1E2232"/>
                </a:solidFill>
                <a:ea typeface="+mn-lt"/>
                <a:cs typeface="+mn-lt"/>
              </a:rPr>
              <a:t>color</a:t>
            </a:r>
            <a:r>
              <a:rPr lang="en-GB" sz="2800" dirty="0">
                <a:solidFill>
                  <a:srgbClr val="1E2232"/>
                </a:solidFill>
                <a:ea typeface="+mn-lt"/>
                <a:cs typeface="+mn-lt"/>
              </a:rPr>
              <a:t> the points according to a categorical variable</a:t>
            </a:r>
            <a:endParaRPr lang="en-US" sz="2800" dirty="0">
              <a:solidFill>
                <a:srgbClr val="1E2232"/>
              </a:solidFill>
              <a:ea typeface="+mn-lt"/>
              <a:cs typeface="+mn-lt"/>
            </a:endParaRPr>
          </a:p>
          <a:p>
            <a:r>
              <a:rPr lang="en-GB" sz="2000" dirty="0">
                <a:solidFill>
                  <a:srgbClr val="1E2232"/>
                </a:solidFill>
                <a:latin typeface="Courier New"/>
                <a:ea typeface="Tahoma"/>
                <a:cs typeface="Courier New"/>
              </a:rPr>
              <a:t>data(iris)</a:t>
            </a:r>
            <a:endParaRPr lang="en-GB" sz="2000" dirty="0">
              <a:solidFill>
                <a:srgbClr val="1E2232"/>
              </a:solidFill>
              <a:latin typeface="Corbel" panose="020B0503020204020204"/>
              <a:ea typeface="Tahoma"/>
              <a:cs typeface="Courier New"/>
            </a:endParaRPr>
          </a:p>
          <a:p>
            <a:r>
              <a:rPr lang="en-GB" sz="2000" dirty="0">
                <a:latin typeface="Courier New"/>
                <a:ea typeface="+mn-lt"/>
                <a:cs typeface="+mn-lt"/>
              </a:rPr>
              <a:t>colormap = c( "</a:t>
            </a:r>
            <a:r>
              <a:rPr lang="en-GB" sz="2000" dirty="0" err="1">
                <a:latin typeface="Courier New"/>
                <a:ea typeface="+mn-lt"/>
                <a:cs typeface="+mn-lt"/>
              </a:rPr>
              <a:t>setosa</a:t>
            </a:r>
            <a:r>
              <a:rPr lang="en-GB" sz="2000" dirty="0">
                <a:latin typeface="Courier New"/>
                <a:ea typeface="+mn-lt"/>
                <a:cs typeface="+mn-lt"/>
              </a:rPr>
              <a:t>" = "red" , 'versicolor' = 'green' , </a:t>
            </a:r>
            <a:endParaRPr lang="en-GB" dirty="0">
              <a:latin typeface="Courier New"/>
            </a:endParaRPr>
          </a:p>
          <a:p>
            <a:r>
              <a:rPr lang="en-GB" sz="2000" dirty="0">
                <a:latin typeface="Courier New"/>
                <a:ea typeface="+mn-lt"/>
                <a:cs typeface="+mn-lt"/>
              </a:rPr>
              <a:t>              'virginica' = 'blue' )</a:t>
            </a:r>
            <a:endParaRPr lang="en-GB" dirty="0">
              <a:latin typeface="Courier New"/>
            </a:endParaRPr>
          </a:p>
          <a:p>
            <a:r>
              <a:rPr lang="en-GB" sz="2000" dirty="0">
                <a:latin typeface="Courier New"/>
                <a:ea typeface="+mn-lt"/>
                <a:cs typeface="Courier New"/>
              </a:rPr>
              <a:t>plot(</a:t>
            </a:r>
            <a:r>
              <a:rPr lang="en-GB" sz="2000" dirty="0" err="1">
                <a:latin typeface="Courier New"/>
                <a:ea typeface="+mn-lt"/>
                <a:cs typeface="Courier New"/>
              </a:rPr>
              <a:t>iris$Sepal.Length</a:t>
            </a:r>
            <a:r>
              <a:rPr lang="en-GB" sz="2000" dirty="0">
                <a:latin typeface="Courier New"/>
                <a:ea typeface="+mn-lt"/>
                <a:cs typeface="Courier New"/>
              </a:rPr>
              <a:t>, </a:t>
            </a:r>
          </a:p>
          <a:p>
            <a:r>
              <a:rPr lang="en-GB" sz="2000" dirty="0">
                <a:latin typeface="Courier New"/>
                <a:ea typeface="+mn-lt"/>
                <a:cs typeface="Courier New"/>
              </a:rPr>
              <a:t>     </a:t>
            </a:r>
            <a:r>
              <a:rPr lang="en-GB" sz="2000" dirty="0" err="1">
                <a:latin typeface="Courier New"/>
                <a:ea typeface="+mn-lt"/>
                <a:cs typeface="Courier New"/>
              </a:rPr>
              <a:t>iris$Sepal.Width</a:t>
            </a:r>
            <a:r>
              <a:rPr lang="en-GB" sz="2000" dirty="0">
                <a:latin typeface="Courier New"/>
                <a:ea typeface="+mn-lt"/>
                <a:cs typeface="Courier New"/>
              </a:rPr>
              <a:t> , </a:t>
            </a:r>
            <a:endParaRPr lang="en-GB"/>
          </a:p>
          <a:p>
            <a:r>
              <a:rPr lang="en-GB" sz="2000" dirty="0">
                <a:latin typeface="Courier New"/>
                <a:ea typeface="+mn-lt"/>
                <a:cs typeface="Courier New"/>
              </a:rPr>
              <a:t>     col = colormap[ </a:t>
            </a:r>
            <a:r>
              <a:rPr lang="en-GB" sz="2000" dirty="0" err="1">
                <a:latin typeface="Courier New"/>
                <a:ea typeface="+mn-lt"/>
                <a:cs typeface="Courier New"/>
              </a:rPr>
              <a:t>iris$Species</a:t>
            </a:r>
            <a:r>
              <a:rPr lang="en-GB" sz="2000" dirty="0">
                <a:latin typeface="Courier New"/>
                <a:ea typeface="+mn-lt"/>
                <a:cs typeface="Courier New"/>
              </a:rPr>
              <a:t> ], </a:t>
            </a:r>
          </a:p>
          <a:p>
            <a:r>
              <a:rPr lang="en-GB" sz="2000" dirty="0">
                <a:latin typeface="Courier New"/>
                <a:ea typeface="+mn-lt"/>
                <a:cs typeface="Courier New"/>
              </a:rPr>
              <a:t>     </a:t>
            </a:r>
            <a:r>
              <a:rPr lang="en-GB" sz="2000" err="1">
                <a:latin typeface="Courier New"/>
                <a:ea typeface="+mn-lt"/>
                <a:cs typeface="Courier New"/>
              </a:rPr>
              <a:t>pch</a:t>
            </a:r>
            <a:r>
              <a:rPr lang="en-GB" sz="2000" dirty="0">
                <a:latin typeface="Courier New"/>
                <a:ea typeface="+mn-lt"/>
                <a:cs typeface="Courier New"/>
              </a:rPr>
              <a:t>=19)</a:t>
            </a:r>
            <a:endParaRPr lang="en-GB" sz="2000" dirty="0">
              <a:solidFill>
                <a:srgbClr val="1E2232"/>
              </a:solidFill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sz="2000" dirty="0">
              <a:solidFill>
                <a:srgbClr val="1E2232"/>
              </a:solidFill>
              <a:cs typeface="Arial"/>
            </a:endParaRPr>
          </a:p>
        </p:txBody>
      </p:sp>
      <p:pic>
        <p:nvPicPr>
          <p:cNvPr id="6" name="Picture 5" descr="A diagram of a number of dots&#10;&#10;Description automatically generated">
            <a:extLst>
              <a:ext uri="{FF2B5EF4-FFF2-40B4-BE49-F238E27FC236}">
                <a16:creationId xmlns:a16="http://schemas.microsoft.com/office/drawing/2014/main" id="{BF3B8E68-5B2E-0AD6-6B02-90865C19F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489" y="2740134"/>
            <a:ext cx="585115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8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BFC94-0704-C779-E1AE-FFC36288C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FD2AA-152A-04D6-BBA7-A687C324B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Digression: why does the previous trick work?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BB41A9-EE55-84D0-3378-533F8947B2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40356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sz="14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colormap = c( "</a:t>
            </a:r>
            <a:r>
              <a:rPr lang="en-GB" sz="1400" err="1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setosa</a:t>
            </a:r>
            <a:r>
              <a:rPr lang="en-GB" sz="14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" = "red" , 'versicolor' = 'green' , 'virginica' = 'blue' )</a:t>
            </a:r>
            <a:endParaRPr lang="en-GB" sz="1400">
              <a:latin typeface="Courier New"/>
            </a:endParaRPr>
          </a:p>
          <a:p>
            <a:r>
              <a:rPr lang="en-GB" sz="1400" b="1" dirty="0">
                <a:solidFill>
                  <a:schemeClr val="accent4"/>
                </a:solidFill>
                <a:latin typeface="Courier New"/>
                <a:ea typeface="+mn-lt"/>
                <a:cs typeface="Courier New"/>
              </a:rPr>
              <a:t># named vector: associate a label to some value (here a </a:t>
            </a:r>
            <a:r>
              <a:rPr lang="en-GB" sz="1400" b="1" err="1">
                <a:solidFill>
                  <a:schemeClr val="accent4"/>
                </a:solidFill>
                <a:latin typeface="Courier New"/>
                <a:ea typeface="+mn-lt"/>
                <a:cs typeface="Courier New"/>
              </a:rPr>
              <a:t>color</a:t>
            </a:r>
            <a:r>
              <a:rPr lang="en-GB" sz="1400" b="1" dirty="0">
                <a:solidFill>
                  <a:schemeClr val="accent4"/>
                </a:solidFill>
                <a:latin typeface="Courier New"/>
                <a:ea typeface="+mn-lt"/>
                <a:cs typeface="Courier New"/>
              </a:rPr>
              <a:t>)</a:t>
            </a:r>
            <a:endParaRPr lang="en-GB" sz="1400" b="1">
              <a:solidFill>
                <a:schemeClr val="accent4"/>
              </a:solidFill>
              <a:latin typeface="Courier New"/>
              <a:cs typeface="Courier New"/>
            </a:endParaRPr>
          </a:p>
          <a:p>
            <a:r>
              <a:rPr lang="en-GB" sz="14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colormap</a:t>
            </a:r>
            <a:endParaRPr lang="en-GB" sz="1400">
              <a:latin typeface="Courier New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urier New"/>
                <a:ea typeface="+mn-lt"/>
                <a:cs typeface="+mn-lt"/>
              </a:rPr>
              <a:t>   </a:t>
            </a:r>
            <a:r>
              <a:rPr lang="en-GB" sz="1400" err="1">
                <a:solidFill>
                  <a:srgbClr val="000000"/>
                </a:solidFill>
                <a:latin typeface="Courier New"/>
                <a:ea typeface="+mn-lt"/>
                <a:cs typeface="+mn-lt"/>
              </a:rPr>
              <a:t>setosa versicolor  virginica </a:t>
            </a:r>
            <a:r>
              <a:rPr lang="en-GB" sz="1400" dirty="0">
                <a:solidFill>
                  <a:srgbClr val="000000"/>
                </a:solidFill>
                <a:latin typeface="Courier New"/>
                <a:ea typeface="+mn-lt"/>
                <a:cs typeface="+mn-lt"/>
              </a:rPr>
              <a:t>
     "red"    "green"     "blue"</a:t>
            </a:r>
            <a:r>
              <a:rPr lang="en-GB" sz="1400" dirty="0">
                <a:solidFill>
                  <a:srgbClr val="000000"/>
                </a:solidFill>
                <a:latin typeface="Courier New"/>
                <a:ea typeface="Tahoma"/>
                <a:cs typeface="Gill Sans Light"/>
              </a:rPr>
              <a:t> </a:t>
            </a:r>
            <a:endParaRPr lang="en-GB" sz="1400">
              <a:solidFill>
                <a:schemeClr val="accent4"/>
              </a:solidFill>
              <a:latin typeface="Courier New"/>
              <a:ea typeface="Tahoma"/>
              <a:cs typeface="Gill Sans Light"/>
            </a:endParaRPr>
          </a:p>
          <a:p>
            <a:endParaRPr lang="en-GB" sz="1400" b="1" dirty="0">
              <a:solidFill>
                <a:schemeClr val="accent4"/>
              </a:solidFill>
              <a:latin typeface="Courier New"/>
              <a:ea typeface="Tahoma"/>
              <a:cs typeface="Gill Sans Light"/>
            </a:endParaRPr>
          </a:p>
          <a:p>
            <a:r>
              <a:rPr lang="en-GB" sz="1400" b="1" dirty="0">
                <a:solidFill>
                  <a:schemeClr val="accent4"/>
                </a:solidFill>
                <a:latin typeface="Courier New"/>
                <a:ea typeface="Tahoma"/>
                <a:cs typeface="Courier New"/>
              </a:rPr>
              <a:t># selecting 1 elements in a named vector, </a:t>
            </a:r>
            <a:endParaRPr lang="en-GB" sz="1400">
              <a:solidFill>
                <a:schemeClr val="accent4"/>
              </a:solidFill>
              <a:latin typeface="Courier New"/>
              <a:ea typeface="Tahoma"/>
              <a:cs typeface="Courier New"/>
            </a:endParaRPr>
          </a:p>
          <a:p>
            <a:r>
              <a:rPr lang="en-GB" sz="1400" dirty="0">
                <a:solidFill>
                  <a:srgbClr val="1E2232"/>
                </a:solidFill>
                <a:latin typeface="Courier New"/>
                <a:ea typeface="Tahoma"/>
                <a:cs typeface="Courier New"/>
              </a:rPr>
              <a:t>colormap["</a:t>
            </a:r>
            <a:r>
              <a:rPr lang="en-GB" sz="1400" err="1">
                <a:solidFill>
                  <a:srgbClr val="1E2232"/>
                </a:solidFill>
                <a:latin typeface="Courier New"/>
                <a:ea typeface="Tahoma"/>
                <a:cs typeface="Courier New"/>
              </a:rPr>
              <a:t>setosa</a:t>
            </a:r>
            <a:r>
              <a:rPr lang="en-GB" sz="1400" dirty="0">
                <a:solidFill>
                  <a:srgbClr val="1E2232"/>
                </a:solidFill>
                <a:latin typeface="Courier New"/>
                <a:ea typeface="Tahoma"/>
                <a:cs typeface="Courier New"/>
              </a:rPr>
              <a:t>"]</a:t>
            </a:r>
            <a:endParaRPr lang="en-GB" sz="1400">
              <a:latin typeface="Courier New"/>
            </a:endParaRPr>
          </a:p>
          <a:p>
            <a:r>
              <a:rPr lang="en-GB" sz="1400" err="1">
                <a:solidFill>
                  <a:srgbClr val="1E2232"/>
                </a:solidFill>
                <a:latin typeface="Courier New"/>
                <a:ea typeface="Tahoma"/>
                <a:cs typeface="Courier New"/>
              </a:rPr>
              <a:t>setosa</a:t>
            </a:r>
            <a:endParaRPr lang="en-GB" sz="1400" dirty="0">
              <a:solidFill>
                <a:srgbClr val="1E2232"/>
              </a:solidFill>
              <a:latin typeface="Courier New"/>
              <a:ea typeface="Tahoma"/>
              <a:cs typeface="Courier New"/>
            </a:endParaRPr>
          </a:p>
          <a:p>
            <a:r>
              <a:rPr lang="en-GB" sz="1400" dirty="0">
                <a:solidFill>
                  <a:srgbClr val="1E2232"/>
                </a:solidFill>
                <a:latin typeface="Courier New"/>
                <a:ea typeface="Tahoma"/>
                <a:cs typeface="Courier New"/>
              </a:rPr>
              <a:t>"red"</a:t>
            </a:r>
          </a:p>
          <a:p>
            <a:r>
              <a:rPr lang="en-GB" sz="1400" b="1" dirty="0">
                <a:solidFill>
                  <a:schemeClr val="accent4"/>
                </a:solidFill>
                <a:latin typeface="Courier New"/>
                <a:ea typeface="Tahoma"/>
                <a:cs typeface="Gill Sans Light"/>
              </a:rPr>
              <a:t># nothing prevents you from repeating an index</a:t>
            </a:r>
          </a:p>
          <a:p>
            <a:r>
              <a:rPr lang="en-GB" sz="1400" dirty="0">
                <a:solidFill>
                  <a:srgbClr val="1E2232"/>
                </a:solidFill>
                <a:latin typeface="Courier New"/>
                <a:ea typeface="Tahoma"/>
                <a:cs typeface="Courier New"/>
              </a:rPr>
              <a:t>colormap[c("</a:t>
            </a:r>
            <a:r>
              <a:rPr lang="en-GB" sz="1400" err="1">
                <a:solidFill>
                  <a:srgbClr val="1E2232"/>
                </a:solidFill>
                <a:latin typeface="Courier New"/>
                <a:ea typeface="Tahoma"/>
                <a:cs typeface="Courier New"/>
              </a:rPr>
              <a:t>setosa</a:t>
            </a:r>
            <a:r>
              <a:rPr lang="en-GB" sz="1400" dirty="0">
                <a:solidFill>
                  <a:srgbClr val="1E2232"/>
                </a:solidFill>
                <a:latin typeface="Courier New"/>
                <a:ea typeface="Tahoma"/>
                <a:cs typeface="Courier New"/>
              </a:rPr>
              <a:t>","virginica","</a:t>
            </a:r>
            <a:r>
              <a:rPr lang="en-GB" sz="1400" err="1">
                <a:solidFill>
                  <a:srgbClr val="1E2232"/>
                </a:solidFill>
                <a:latin typeface="Courier New"/>
                <a:ea typeface="Tahoma"/>
                <a:cs typeface="Courier New"/>
              </a:rPr>
              <a:t>setosa</a:t>
            </a:r>
            <a:r>
              <a:rPr lang="en-GB" sz="1400" dirty="0">
                <a:solidFill>
                  <a:srgbClr val="1E2232"/>
                </a:solidFill>
                <a:latin typeface="Courier New"/>
                <a:ea typeface="Tahoma"/>
                <a:cs typeface="Courier New"/>
              </a:rPr>
              <a:t>","</a:t>
            </a:r>
            <a:r>
              <a:rPr lang="en-GB" sz="1400" err="1">
                <a:solidFill>
                  <a:srgbClr val="1E2232"/>
                </a:solidFill>
                <a:latin typeface="Courier New"/>
                <a:ea typeface="Tahoma"/>
                <a:cs typeface="Courier New"/>
              </a:rPr>
              <a:t>setosa</a:t>
            </a:r>
            <a:r>
              <a:rPr lang="en-GB" sz="1400" dirty="0">
                <a:solidFill>
                  <a:srgbClr val="1E2232"/>
                </a:solidFill>
                <a:latin typeface="Courier New"/>
                <a:ea typeface="Tahoma"/>
                <a:cs typeface="Courier New"/>
              </a:rPr>
              <a:t>")]</a:t>
            </a:r>
            <a:endParaRPr lang="en-GB" sz="1400">
              <a:solidFill>
                <a:schemeClr val="accent4"/>
              </a:solidFill>
              <a:latin typeface="Courier New"/>
              <a:ea typeface="Tahoma"/>
              <a:cs typeface="Courier New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urier New"/>
                <a:ea typeface="Tahoma"/>
                <a:cs typeface="+mn-lt"/>
              </a:rPr>
              <a:t>  setosa virginica    setosa    setosa 
    "red"    "blue"     "red"     "red"</a:t>
            </a:r>
            <a:endParaRPr lang="en-GB" sz="1400">
              <a:latin typeface="Courier New"/>
            </a:endParaRPr>
          </a:p>
          <a:p>
            <a:endParaRPr lang="en-GB" sz="1400" b="1" dirty="0">
              <a:solidFill>
                <a:schemeClr val="accent4"/>
              </a:solidFill>
              <a:latin typeface="Courier New"/>
              <a:ea typeface="Tahoma"/>
              <a:cs typeface="Gill Sans Light"/>
            </a:endParaRPr>
          </a:p>
          <a:p>
            <a:r>
              <a:rPr lang="en-GB" sz="1400" b="1" dirty="0">
                <a:solidFill>
                  <a:schemeClr val="accent4"/>
                </a:solidFill>
                <a:latin typeface="Courier New"/>
                <a:ea typeface="Tahoma"/>
                <a:cs typeface="Gill Sans Light"/>
              </a:rPr>
              <a:t># factor are auto-coerced to numeric in this case:</a:t>
            </a:r>
            <a:endParaRPr lang="en-GB" sz="1400">
              <a:solidFill>
                <a:schemeClr val="accent4"/>
              </a:solidFill>
              <a:latin typeface="Courier New"/>
            </a:endParaRPr>
          </a:p>
          <a:p>
            <a:r>
              <a:rPr lang="en-GB" sz="14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c('</a:t>
            </a:r>
            <a:r>
              <a:rPr lang="en-GB" sz="1400" err="1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red','green','blue</a:t>
            </a:r>
            <a:r>
              <a:rPr lang="en-GB" sz="14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')[</a:t>
            </a:r>
            <a:r>
              <a:rPr lang="en-GB" sz="1400" err="1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iris$Species</a:t>
            </a:r>
            <a:r>
              <a:rPr lang="en-GB" sz="14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]</a:t>
            </a:r>
            <a:endParaRPr lang="en-GB" sz="1400">
              <a:latin typeface="Courier New"/>
            </a:endParaRPr>
          </a:p>
          <a:p>
            <a:r>
              <a:rPr lang="en-GB" sz="1400" dirty="0">
                <a:solidFill>
                  <a:srgbClr val="1E2232"/>
                </a:solidFill>
                <a:latin typeface="Courier New"/>
                <a:ea typeface="Tahoma"/>
                <a:cs typeface="Arial"/>
              </a:rPr>
              <a:t>[1] "red" "green" "blue" "red" ...</a:t>
            </a:r>
            <a:endParaRPr lang="en-GB" sz="1400">
              <a:solidFill>
                <a:srgbClr val="1E2232"/>
              </a:solidFill>
              <a:latin typeface="Courier New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8998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5AE5F-7521-242C-85D9-14194870E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2F64C-C058-8320-74DF-256B3A8AD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ea typeface="Verdana"/>
                <a:cs typeface="Gill Sans"/>
              </a:rPr>
              <a:t>abline</a:t>
            </a:r>
            <a:r>
              <a:rPr lang="en-GB" dirty="0">
                <a:ea typeface="Verdana"/>
                <a:cs typeface="Gill Sans"/>
              </a:rPr>
              <a:t>() (I)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006D9-A135-D7B4-4C78-DD5C61FAA4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74547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b="1" dirty="0" err="1">
                <a:ea typeface="+mn-lt"/>
                <a:cs typeface="+mn-lt"/>
              </a:rPr>
              <a:t>abline</a:t>
            </a:r>
            <a:r>
              <a:rPr lang="en-US" b="1" dirty="0">
                <a:ea typeface="+mn-lt"/>
                <a:cs typeface="+mn-lt"/>
              </a:rPr>
              <a:t>()</a:t>
            </a:r>
            <a:r>
              <a:rPr lang="en-US" dirty="0">
                <a:solidFill>
                  <a:srgbClr val="4F81BD"/>
                </a:solidFill>
                <a:ea typeface="+mn-lt"/>
                <a:cs typeface="+mn-lt"/>
              </a:rPr>
              <a:t> </a:t>
            </a:r>
            <a:r>
              <a:rPr lang="en-US" dirty="0">
                <a:solidFill>
                  <a:srgbClr val="262626"/>
                </a:solidFill>
                <a:ea typeface="+mn-lt"/>
                <a:cs typeface="+mn-lt"/>
              </a:rPr>
              <a:t>adds one or more straight lines through the current plot – vertical, horizontal or sloped.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dirty="0">
              <a:solidFill>
                <a:srgbClr val="262626"/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dirty="0">
                <a:solidFill>
                  <a:srgbClr val="262626"/>
                </a:solidFill>
                <a:ea typeface="+mn-lt"/>
                <a:cs typeface="+mn-lt"/>
              </a:rPr>
              <a:t>Useful for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Char char="•"/>
            </a:pPr>
            <a:r>
              <a:rPr lang="en-US" sz="2000">
                <a:solidFill>
                  <a:srgbClr val="262626"/>
                </a:solidFill>
                <a:latin typeface="Corbel"/>
                <a:ea typeface="+mn-lt"/>
                <a:cs typeface="Arial"/>
              </a:rPr>
              <a:t>showing boundaries and cutoffs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Char char="•"/>
            </a:pPr>
            <a:r>
              <a:rPr lang="en-US" sz="2000">
                <a:solidFill>
                  <a:srgbClr val="262626"/>
                </a:solidFill>
                <a:latin typeface="Corbel"/>
                <a:ea typeface="+mn-lt"/>
                <a:cs typeface="Arial"/>
              </a:rPr>
              <a:t>fitting straight trend lines through the data (cf. </a:t>
            </a:r>
            <a:r>
              <a:rPr lang="en-US" sz="2000" b="1" err="1">
                <a:latin typeface="Corbel"/>
                <a:ea typeface="+mn-lt"/>
                <a:cs typeface="Arial"/>
              </a:rPr>
              <a:t>lm</a:t>
            </a:r>
            <a:r>
              <a:rPr lang="en-US" sz="2000" b="1">
                <a:latin typeface="Corbel"/>
                <a:ea typeface="+mn-lt"/>
                <a:cs typeface="Arial"/>
              </a:rPr>
              <a:t>()</a:t>
            </a:r>
            <a:r>
              <a:rPr lang="en-US" sz="2000">
                <a:solidFill>
                  <a:srgbClr val="262626"/>
                </a:solidFill>
                <a:latin typeface="Corbel"/>
                <a:ea typeface="+mn-lt"/>
                <a:cs typeface="Arial"/>
              </a:rPr>
              <a:t>)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GB" dirty="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GB" dirty="0">
                <a:ea typeface="+mn-lt"/>
                <a:cs typeface="+mn-lt"/>
              </a:rPr>
              <a:t>Arguments:</a:t>
            </a:r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  <a:p>
            <a:pPr marL="353695" lvl="1" indent="-171450">
              <a:lnSpc>
                <a:spcPct val="100000"/>
              </a:lnSpc>
              <a:spcBef>
                <a:spcPct val="20000"/>
              </a:spcBef>
              <a:buChar char="•"/>
            </a:pPr>
            <a:r>
              <a:rPr lang="en-GB" sz="1800" err="1">
                <a:latin typeface="Corbel"/>
                <a:ea typeface="+mn-lt"/>
                <a:cs typeface="Arial"/>
              </a:rPr>
              <a:t>abline</a:t>
            </a:r>
            <a:r>
              <a:rPr lang="en-GB" sz="1800">
                <a:latin typeface="Corbel"/>
                <a:ea typeface="+mn-lt"/>
                <a:cs typeface="Arial"/>
              </a:rPr>
              <a:t>(</a:t>
            </a:r>
            <a:r>
              <a:rPr lang="en-GB" sz="1800" b="1">
                <a:latin typeface="Corbel"/>
                <a:ea typeface="+mn-lt"/>
                <a:cs typeface="Arial"/>
              </a:rPr>
              <a:t>v</a:t>
            </a:r>
            <a:r>
              <a:rPr lang="en-GB" sz="1800">
                <a:latin typeface="Corbel"/>
                <a:ea typeface="+mn-lt"/>
                <a:cs typeface="Arial"/>
              </a:rPr>
              <a:t>=c(…) ):</a:t>
            </a:r>
            <a:r>
              <a:rPr lang="en-GB" sz="2000">
                <a:latin typeface="Corbel"/>
                <a:ea typeface="+mn-lt"/>
                <a:cs typeface="Arial"/>
              </a:rPr>
              <a:t>          add vertical line(s) at the given x value(s)</a:t>
            </a:r>
            <a:endParaRPr lang="en-US" sz="2000">
              <a:latin typeface="Corbel"/>
              <a:ea typeface="+mn-lt"/>
              <a:cs typeface="Arial"/>
            </a:endParaRPr>
          </a:p>
          <a:p>
            <a:pPr marL="353695" lvl="1" indent="-171450">
              <a:lnSpc>
                <a:spcPct val="100000"/>
              </a:lnSpc>
              <a:spcBef>
                <a:spcPct val="20000"/>
              </a:spcBef>
              <a:buChar char="•"/>
            </a:pPr>
            <a:r>
              <a:rPr lang="en-GB" sz="1800" err="1">
                <a:latin typeface="Corbel"/>
                <a:ea typeface="+mn-lt"/>
                <a:cs typeface="Arial"/>
              </a:rPr>
              <a:t>abline</a:t>
            </a:r>
            <a:r>
              <a:rPr lang="en-GB" sz="1800">
                <a:latin typeface="Corbel"/>
                <a:ea typeface="+mn-lt"/>
                <a:cs typeface="Arial"/>
              </a:rPr>
              <a:t>(</a:t>
            </a:r>
            <a:r>
              <a:rPr lang="en-GB" sz="1800" b="1">
                <a:latin typeface="Corbel"/>
                <a:ea typeface="+mn-lt"/>
                <a:cs typeface="Arial"/>
              </a:rPr>
              <a:t>h</a:t>
            </a:r>
            <a:r>
              <a:rPr lang="en-GB" sz="1800">
                <a:latin typeface="Corbel"/>
                <a:ea typeface="+mn-lt"/>
                <a:cs typeface="Arial"/>
              </a:rPr>
              <a:t>=c(…) ):           </a:t>
            </a:r>
            <a:r>
              <a:rPr lang="en-GB" sz="2000">
                <a:latin typeface="Corbel"/>
                <a:ea typeface="+mn-lt"/>
                <a:cs typeface="Arial"/>
              </a:rPr>
              <a:t>add horizontal line(s) at the given y value(s)</a:t>
            </a:r>
            <a:endParaRPr lang="en-US" sz="2000">
              <a:latin typeface="Corbel"/>
              <a:ea typeface="+mn-lt"/>
              <a:cs typeface="Arial"/>
            </a:endParaRPr>
          </a:p>
          <a:p>
            <a:pPr marL="353695" lvl="1" indent="-171450">
              <a:lnSpc>
                <a:spcPct val="100000"/>
              </a:lnSpc>
              <a:spcBef>
                <a:spcPct val="20000"/>
              </a:spcBef>
              <a:buChar char="•"/>
            </a:pPr>
            <a:r>
              <a:rPr lang="en-GB" sz="1800" err="1">
                <a:latin typeface="Corbel"/>
                <a:ea typeface="+mn-lt"/>
                <a:cs typeface="Arial"/>
              </a:rPr>
              <a:t>abline</a:t>
            </a:r>
            <a:r>
              <a:rPr lang="en-GB" sz="1800">
                <a:latin typeface="Corbel"/>
                <a:ea typeface="+mn-lt"/>
                <a:cs typeface="Arial"/>
              </a:rPr>
              <a:t>(</a:t>
            </a:r>
            <a:r>
              <a:rPr lang="en-GB" sz="1800" b="1">
                <a:latin typeface="Corbel"/>
                <a:ea typeface="+mn-lt"/>
                <a:cs typeface="Arial"/>
              </a:rPr>
              <a:t>a</a:t>
            </a:r>
            <a:r>
              <a:rPr lang="en-GB" sz="1800">
                <a:latin typeface="Corbel"/>
                <a:ea typeface="+mn-lt"/>
                <a:cs typeface="Arial"/>
              </a:rPr>
              <a:t>= ,</a:t>
            </a:r>
            <a:r>
              <a:rPr lang="en-GB" sz="1800" b="1">
                <a:latin typeface="Corbel"/>
                <a:ea typeface="+mn-lt"/>
                <a:cs typeface="Arial"/>
              </a:rPr>
              <a:t>b</a:t>
            </a:r>
            <a:r>
              <a:rPr lang="en-GB" sz="1800">
                <a:latin typeface="Corbel"/>
                <a:ea typeface="+mn-lt"/>
                <a:cs typeface="Arial"/>
              </a:rPr>
              <a:t>= ):</a:t>
            </a:r>
            <a:r>
              <a:rPr lang="en-GB" sz="2000">
                <a:latin typeface="Corbel"/>
                <a:ea typeface="+mn-lt"/>
                <a:cs typeface="Arial"/>
              </a:rPr>
              <a:t>           add an affine line with intercept a and slope b</a:t>
            </a:r>
            <a:endParaRPr lang="en-US" sz="2000">
              <a:latin typeface="Corbel"/>
              <a:ea typeface="+mn-lt"/>
              <a:cs typeface="Arial"/>
            </a:endParaRPr>
          </a:p>
          <a:p>
            <a:pPr marL="353695" lvl="1" indent="-171450">
              <a:lnSpc>
                <a:spcPct val="100000"/>
              </a:lnSpc>
              <a:spcBef>
                <a:spcPct val="20000"/>
              </a:spcBef>
              <a:buChar char="•"/>
            </a:pPr>
            <a:r>
              <a:rPr lang="en-GB" sz="1800" err="1">
                <a:latin typeface="Corbel"/>
                <a:ea typeface="+mn-lt"/>
                <a:cs typeface="Arial"/>
              </a:rPr>
              <a:t>abline</a:t>
            </a:r>
            <a:r>
              <a:rPr lang="en-GB" sz="1800">
                <a:latin typeface="Corbel"/>
                <a:ea typeface="+mn-lt"/>
                <a:cs typeface="Arial"/>
              </a:rPr>
              <a:t>(</a:t>
            </a:r>
            <a:r>
              <a:rPr lang="en-GB" sz="1800" b="1">
                <a:latin typeface="Corbel"/>
                <a:ea typeface="+mn-lt"/>
                <a:cs typeface="Arial"/>
              </a:rPr>
              <a:t>reg</a:t>
            </a:r>
            <a:r>
              <a:rPr lang="en-GB" sz="1800">
                <a:latin typeface="Corbel"/>
                <a:ea typeface="+mn-lt"/>
                <a:cs typeface="Arial"/>
              </a:rPr>
              <a:t>=</a:t>
            </a:r>
            <a:r>
              <a:rPr lang="en-GB" sz="1800" b="1" err="1">
                <a:latin typeface="Corbel"/>
                <a:ea typeface="+mn-lt"/>
                <a:cs typeface="Arial"/>
              </a:rPr>
              <a:t>lm</a:t>
            </a:r>
            <a:r>
              <a:rPr lang="en-GB" sz="1800">
                <a:latin typeface="Corbel"/>
                <a:ea typeface="+mn-lt"/>
                <a:cs typeface="Arial"/>
              </a:rPr>
              <a:t>(…) ):</a:t>
            </a:r>
            <a:r>
              <a:rPr lang="en-GB" sz="2000">
                <a:latin typeface="Corbel"/>
                <a:ea typeface="+mn-lt"/>
                <a:cs typeface="Arial"/>
              </a:rPr>
              <a:t>   add a trend line from a linear regression</a:t>
            </a:r>
            <a:r>
              <a:rPr lang="en-GB" sz="2000">
                <a:ea typeface="+mn-lt"/>
                <a:cs typeface="Arial"/>
              </a:rPr>
              <a:t> </a:t>
            </a:r>
            <a:r>
              <a:rPr lang="en-US" sz="2000">
                <a:ea typeface="+mn-lt"/>
                <a:cs typeface="+mn-lt"/>
              </a:rPr>
              <a:t>equivalent to </a:t>
            </a:r>
            <a:r>
              <a:rPr lang="en-US" sz="2000" err="1">
                <a:ea typeface="+mn-lt"/>
                <a:cs typeface="+mn-lt"/>
              </a:rPr>
              <a:t>abline</a:t>
            </a:r>
            <a:r>
              <a:rPr lang="en-US" sz="2000">
                <a:ea typeface="+mn-lt"/>
                <a:cs typeface="+mn-lt"/>
              </a:rPr>
              <a:t>(</a:t>
            </a:r>
            <a:r>
              <a:rPr lang="en-US" sz="2000" err="1">
                <a:ea typeface="+mn-lt"/>
                <a:cs typeface="+mn-lt"/>
              </a:rPr>
              <a:t>lm</a:t>
            </a:r>
            <a:r>
              <a:rPr lang="en-US" sz="2000" dirty="0">
                <a:ea typeface="+mn-lt"/>
                <a:cs typeface="+mn-lt"/>
              </a:rPr>
              <a:t>(</a:t>
            </a:r>
            <a:r>
              <a:rPr lang="en-GB" sz="2000" dirty="0">
                <a:ea typeface="+mn-lt"/>
                <a:cs typeface="+mn-lt"/>
              </a:rPr>
              <a:t>…</a:t>
            </a:r>
            <a:r>
              <a:rPr lang="en-US" sz="2000" dirty="0">
                <a:ea typeface="+mn-lt"/>
                <a:cs typeface="+mn-lt"/>
              </a:rPr>
              <a:t>))</a:t>
            </a:r>
            <a:endParaRPr lang="en-US" sz="2000" dirty="0">
              <a:ea typeface="+mn-lt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fr-FR" sz="1800" b="1" dirty="0">
              <a:latin typeface="Corbel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69598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D7B01-E475-EE78-1AAD-A39B520D3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486F1-A516-9381-3C9C-B46508801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ea typeface="Verdana"/>
                <a:cs typeface="Gill Sans"/>
              </a:rPr>
              <a:t>abline</a:t>
            </a:r>
            <a:r>
              <a:rPr lang="en-GB" dirty="0">
                <a:ea typeface="Verdana"/>
                <a:cs typeface="Gill Sans"/>
              </a:rPr>
              <a:t>() (II) - horizontal and vertical lines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87D8C-6AFA-FD58-7484-6E085BF505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7454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data(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airquality</a:t>
            </a:r>
            <a:r>
              <a:rPr lang="en-US" sz="2000" dirty="0">
                <a:latin typeface="Courier New"/>
                <a:ea typeface="+mn-lt"/>
                <a:cs typeface="+mn-lt"/>
              </a:rPr>
              <a:t>) </a:t>
            </a:r>
            <a:r>
              <a:rPr lang="en-US" sz="20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# Daily measurements, New York, May-Sept. 1973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plot(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airquality$Wind</a:t>
            </a:r>
            <a:r>
              <a:rPr lang="en-US" sz="2000" dirty="0">
                <a:latin typeface="Courier New"/>
                <a:ea typeface="+mn-lt"/>
                <a:cs typeface="+mn-lt"/>
              </a:rPr>
              <a:t>, 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airquality$Ozone</a:t>
            </a:r>
            <a:r>
              <a:rPr lang="en-US" sz="2000" dirty="0">
                <a:latin typeface="Courier New"/>
                <a:ea typeface="+mn-lt"/>
                <a:cs typeface="+mn-lt"/>
              </a:rPr>
              <a:t>, 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pch</a:t>
            </a:r>
            <a:r>
              <a:rPr lang="en-US" sz="2000" dirty="0">
                <a:latin typeface="Courier New"/>
                <a:ea typeface="+mn-lt"/>
                <a:cs typeface="+mn-lt"/>
              </a:rPr>
              <a:t>=20,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       </a:t>
            </a:r>
            <a:r>
              <a:rPr lang="en-US" sz="2000" err="1">
                <a:latin typeface="Courier New"/>
                <a:ea typeface="+mn-lt"/>
                <a:cs typeface="+mn-lt"/>
              </a:rPr>
              <a:t>xlab</a:t>
            </a:r>
            <a:r>
              <a:rPr lang="en-US" sz="2000" dirty="0">
                <a:latin typeface="Courier New"/>
                <a:ea typeface="+mn-lt"/>
                <a:cs typeface="+mn-lt"/>
              </a:rPr>
              <a:t>= "Wind (mph)", </a:t>
            </a:r>
            <a:r>
              <a:rPr lang="en-US" sz="2000" err="1">
                <a:latin typeface="Courier New"/>
                <a:ea typeface="+mn-lt"/>
                <a:cs typeface="+mn-lt"/>
              </a:rPr>
              <a:t>ylab</a:t>
            </a:r>
            <a:r>
              <a:rPr lang="en-US" sz="2000" dirty="0">
                <a:latin typeface="Courier New"/>
                <a:ea typeface="+mn-lt"/>
                <a:cs typeface="+mn-lt"/>
              </a:rPr>
              <a:t>="Ozone (ppb)")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 err="1">
                <a:latin typeface="Courier New"/>
                <a:ea typeface="+mn-lt"/>
                <a:cs typeface="+mn-lt"/>
              </a:rPr>
              <a:t>abline</a:t>
            </a:r>
            <a:r>
              <a:rPr lang="en-US" sz="2000" dirty="0">
                <a:latin typeface="Courier New"/>
                <a:ea typeface="+mn-lt"/>
                <a:cs typeface="+mn-lt"/>
              </a:rPr>
              <a:t>(</a:t>
            </a:r>
            <a:r>
              <a:rPr lang="en-US" sz="2000" b="1" dirty="0">
                <a:latin typeface="Courier New"/>
                <a:ea typeface="+mn-lt"/>
                <a:cs typeface="+mn-lt"/>
              </a:rPr>
              <a:t>h=60</a:t>
            </a:r>
            <a:r>
              <a:rPr lang="en-US" sz="2000" dirty="0">
                <a:latin typeface="Courier New"/>
                <a:ea typeface="+mn-lt"/>
                <a:cs typeface="+mn-lt"/>
              </a:rPr>
              <a:t>, col="red", 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lty</a:t>
            </a:r>
            <a:r>
              <a:rPr lang="en-US" sz="2000" dirty="0">
                <a:latin typeface="Courier New"/>
                <a:ea typeface="+mn-lt"/>
                <a:cs typeface="+mn-lt"/>
              </a:rPr>
              <a:t>="dashed")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 err="1">
                <a:latin typeface="Courier New"/>
                <a:ea typeface="+mn-lt"/>
                <a:cs typeface="+mn-lt"/>
              </a:rPr>
              <a:t>abline</a:t>
            </a:r>
            <a:r>
              <a:rPr lang="en-US" sz="2000" dirty="0">
                <a:latin typeface="Courier New"/>
                <a:ea typeface="+mn-lt"/>
                <a:cs typeface="+mn-lt"/>
              </a:rPr>
              <a:t>(</a:t>
            </a:r>
            <a:r>
              <a:rPr lang="en-US" sz="2000" b="1" dirty="0">
                <a:latin typeface="Courier New"/>
                <a:ea typeface="+mn-lt"/>
                <a:cs typeface="+mn-lt"/>
              </a:rPr>
              <a:t>v=seq(3,21,3), </a:t>
            </a:r>
            <a:r>
              <a:rPr lang="en-US" sz="2000" dirty="0">
                <a:latin typeface="Courier New"/>
                <a:ea typeface="+mn-lt"/>
                <a:cs typeface="+mn-lt"/>
              </a:rPr>
              <a:t>col="grey", 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lty</a:t>
            </a:r>
            <a:r>
              <a:rPr lang="en-US" sz="2000" dirty="0">
                <a:latin typeface="Courier New"/>
                <a:ea typeface="+mn-lt"/>
                <a:cs typeface="+mn-lt"/>
              </a:rPr>
              <a:t>="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dotdash</a:t>
            </a:r>
            <a:r>
              <a:rPr lang="en-US" sz="2000" dirty="0">
                <a:latin typeface="Courier New"/>
                <a:ea typeface="+mn-lt"/>
                <a:cs typeface="+mn-lt"/>
              </a:rPr>
              <a:t>")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legend("</a:t>
            </a:r>
            <a:r>
              <a:rPr lang="en-US" sz="2000" err="1">
                <a:latin typeface="Courier New"/>
                <a:ea typeface="+mn-lt"/>
                <a:cs typeface="+mn-lt"/>
              </a:rPr>
              <a:t>topright</a:t>
            </a:r>
            <a:r>
              <a:rPr lang="en-US" sz="2000" dirty="0">
                <a:latin typeface="Courier New"/>
                <a:ea typeface="+mn-lt"/>
                <a:cs typeface="+mn-lt"/>
              </a:rPr>
              <a:t>",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    "Maximum allowable </a:t>
            </a:r>
            <a:endParaRPr lang="en-US" dirty="0">
              <a:latin typeface="Corbel" panose="020B0503020204020204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     ozone concentration",  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    col="red",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     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lty</a:t>
            </a:r>
            <a:r>
              <a:rPr lang="en-US" sz="2000" dirty="0">
                <a:latin typeface="Courier New"/>
                <a:ea typeface="+mn-lt"/>
                <a:cs typeface="+mn-lt"/>
              </a:rPr>
              <a:t>="dashed")</a:t>
            </a:r>
            <a:endParaRPr lang="en-US" dirty="0"/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dirty="0">
              <a:solidFill>
                <a:srgbClr val="262626"/>
              </a:solidFill>
              <a:latin typeface="Corbel"/>
              <a:ea typeface="+mn-lt"/>
              <a:cs typeface="+mn-lt"/>
            </a:endParaRPr>
          </a:p>
        </p:txBody>
      </p:sp>
      <p:pic>
        <p:nvPicPr>
          <p:cNvPr id="4" name="Picture 3" descr="A graph of different types of air quality&#10;&#10;Description automatically generated">
            <a:extLst>
              <a:ext uri="{FF2B5EF4-FFF2-40B4-BE49-F238E27FC236}">
                <a16:creationId xmlns:a16="http://schemas.microsoft.com/office/drawing/2014/main" id="{6FF54748-36B7-99C3-930F-F81AF0EC3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302" y="2823779"/>
            <a:ext cx="7209876" cy="413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28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70A01-7E7D-2F34-3D51-07C4D76B7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B7E88-CF67-345E-3D4C-032FA194F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ea typeface="Verdana"/>
                <a:cs typeface="Gill Sans"/>
              </a:rPr>
              <a:t>abline</a:t>
            </a:r>
            <a:r>
              <a:rPr lang="en-GB" dirty="0">
                <a:ea typeface="Verdana"/>
                <a:cs typeface="Gill Sans"/>
              </a:rPr>
              <a:t>() (III) - trend line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035917-8D0E-F21B-D49E-35A9E0022A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7454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plot(</a:t>
            </a:r>
            <a:r>
              <a:rPr lang="en-US" sz="2000" err="1">
                <a:latin typeface="Courier New"/>
                <a:ea typeface="+mn-lt"/>
                <a:cs typeface="+mn-lt"/>
              </a:rPr>
              <a:t>airquality$Wind</a:t>
            </a:r>
            <a:r>
              <a:rPr lang="en-US" sz="2000" dirty="0">
                <a:latin typeface="Courier New"/>
                <a:ea typeface="+mn-lt"/>
                <a:cs typeface="+mn-lt"/>
              </a:rPr>
              <a:t>, </a:t>
            </a:r>
            <a:r>
              <a:rPr lang="en-US" sz="2000" err="1">
                <a:latin typeface="Courier New"/>
                <a:ea typeface="+mn-lt"/>
                <a:cs typeface="+mn-lt"/>
              </a:rPr>
              <a:t>airquality$Ozone</a:t>
            </a:r>
            <a:r>
              <a:rPr lang="en-US" sz="2000" dirty="0">
                <a:latin typeface="Courier New"/>
                <a:ea typeface="+mn-lt"/>
                <a:cs typeface="+mn-lt"/>
              </a:rPr>
              <a:t>, </a:t>
            </a:r>
            <a:r>
              <a:rPr lang="en-US" sz="2000" err="1">
                <a:latin typeface="Courier New"/>
                <a:ea typeface="+mn-lt"/>
                <a:cs typeface="+mn-lt"/>
              </a:rPr>
              <a:t>pch</a:t>
            </a:r>
            <a:r>
              <a:rPr lang="en-US" sz="2000" dirty="0">
                <a:latin typeface="Courier New"/>
                <a:ea typeface="+mn-lt"/>
                <a:cs typeface="+mn-lt"/>
              </a:rPr>
              <a:t>=20,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       </a:t>
            </a:r>
            <a:r>
              <a:rPr lang="en-US" sz="2000" err="1">
                <a:latin typeface="Courier New"/>
                <a:ea typeface="+mn-lt"/>
                <a:cs typeface="+mn-lt"/>
              </a:rPr>
              <a:t>xlab</a:t>
            </a:r>
            <a:r>
              <a:rPr lang="en-US" sz="2000" dirty="0">
                <a:latin typeface="Courier New"/>
                <a:ea typeface="+mn-lt"/>
                <a:cs typeface="+mn-lt"/>
              </a:rPr>
              <a:t>= "Wind (mph)", </a:t>
            </a:r>
            <a:r>
              <a:rPr lang="en-US" sz="2000" err="1">
                <a:latin typeface="Courier New"/>
                <a:ea typeface="+mn-lt"/>
                <a:cs typeface="+mn-lt"/>
              </a:rPr>
              <a:t>ylab</a:t>
            </a:r>
            <a:r>
              <a:rPr lang="en-US" sz="2000" dirty="0">
                <a:latin typeface="Courier New"/>
                <a:ea typeface="+mn-lt"/>
                <a:cs typeface="+mn-lt"/>
              </a:rPr>
              <a:t>="Ozone (ppb)")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 err="1">
                <a:latin typeface="Courier New"/>
                <a:ea typeface="+mn-lt"/>
                <a:cs typeface="+mn-lt"/>
              </a:rPr>
              <a:t>abline</a:t>
            </a:r>
            <a:r>
              <a:rPr lang="en-US" sz="2000" b="1" dirty="0">
                <a:latin typeface="Courier New"/>
                <a:ea typeface="+mn-lt"/>
                <a:cs typeface="+mn-lt"/>
              </a:rPr>
              <a:t>(</a:t>
            </a:r>
            <a:r>
              <a:rPr lang="en-US" sz="2000" b="1" dirty="0" err="1">
                <a:latin typeface="Courier New"/>
                <a:ea typeface="+mn-lt"/>
                <a:cs typeface="+mn-lt"/>
              </a:rPr>
              <a:t>lm</a:t>
            </a:r>
            <a:r>
              <a:rPr lang="en-US" sz="2000" b="1" dirty="0">
                <a:latin typeface="Courier New"/>
                <a:ea typeface="+mn-lt"/>
                <a:cs typeface="+mn-lt"/>
              </a:rPr>
              <a:t>(</a:t>
            </a:r>
            <a:r>
              <a:rPr lang="en-US" sz="2000" b="1" dirty="0" err="1">
                <a:latin typeface="Courier New"/>
                <a:ea typeface="+mn-lt"/>
                <a:cs typeface="+mn-lt"/>
              </a:rPr>
              <a:t>airquality$Ozone</a:t>
            </a:r>
            <a:r>
              <a:rPr lang="en-US" sz="2000" b="1" dirty="0">
                <a:latin typeface="Courier New"/>
                <a:ea typeface="+mn-lt"/>
                <a:cs typeface="+mn-lt"/>
              </a:rPr>
              <a:t> ~ </a:t>
            </a:r>
            <a:r>
              <a:rPr lang="en-US" sz="2000" b="1" dirty="0" err="1">
                <a:latin typeface="Courier New"/>
                <a:ea typeface="+mn-lt"/>
                <a:cs typeface="+mn-lt"/>
              </a:rPr>
              <a:t>airquality$Wind</a:t>
            </a:r>
            <a:r>
              <a:rPr lang="en-US" sz="2000" b="1" dirty="0">
                <a:latin typeface="Courier New"/>
                <a:ea typeface="+mn-lt"/>
                <a:cs typeface="+mn-lt"/>
              </a:rPr>
              <a:t>), col=2, </a:t>
            </a:r>
            <a:r>
              <a:rPr lang="en-US" sz="2000" b="1" dirty="0" err="1">
                <a:latin typeface="Courier New"/>
                <a:ea typeface="+mn-lt"/>
                <a:cs typeface="+mn-lt"/>
              </a:rPr>
              <a:t>lwd</a:t>
            </a:r>
            <a:r>
              <a:rPr lang="en-US" sz="2000" b="1" dirty="0">
                <a:latin typeface="Courier New"/>
                <a:ea typeface="+mn-lt"/>
                <a:cs typeface="+mn-lt"/>
              </a:rPr>
              <a:t>=2)</a:t>
            </a:r>
            <a:endParaRPr lang="en-US" sz="20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legend("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topright</a:t>
            </a:r>
            <a:r>
              <a:rPr lang="en-US" sz="2000" dirty="0">
                <a:latin typeface="Courier New"/>
                <a:ea typeface="+mn-lt"/>
                <a:cs typeface="+mn-lt"/>
              </a:rPr>
              <a:t>", </a:t>
            </a:r>
            <a:endParaRPr lang="en-US" dirty="0">
              <a:latin typeface="Corbel" panose="020B0503020204020204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   legend= c("measures",</a:t>
            </a:r>
            <a:endParaRPr lang="en-US" dirty="0">
              <a:latin typeface="Corbel" panose="020B0503020204020204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             "fitted line"),</a:t>
            </a:r>
            <a:br>
              <a:rPr lang="en-US" sz="2000" dirty="0">
                <a:latin typeface="Courier New"/>
                <a:ea typeface="+mn-lt"/>
                <a:cs typeface="+mn-lt"/>
              </a:rPr>
            </a:br>
            <a:r>
              <a:rPr lang="en-US" sz="2000" dirty="0">
                <a:latin typeface="Courier New"/>
                <a:ea typeface="+mn-lt"/>
                <a:cs typeface="+mn-lt"/>
              </a:rPr>
              <a:t>   </a:t>
            </a:r>
            <a:r>
              <a:rPr lang="en-US" sz="2000" err="1">
                <a:latin typeface="Courier New"/>
                <a:ea typeface="+mn-lt"/>
                <a:cs typeface="+mn-lt"/>
              </a:rPr>
              <a:t>pch</a:t>
            </a:r>
            <a:r>
              <a:rPr lang="en-US" sz="2000" dirty="0">
                <a:latin typeface="Courier New"/>
                <a:ea typeface="+mn-lt"/>
                <a:cs typeface="+mn-lt"/>
              </a:rPr>
              <a:t>= c(20, NA), </a:t>
            </a:r>
            <a:endParaRPr lang="en-US" dirty="0">
              <a:latin typeface="Corbel" panose="020B0503020204020204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   </a:t>
            </a:r>
            <a:r>
              <a:rPr lang="en-US" sz="2000" err="1">
                <a:latin typeface="Courier New"/>
                <a:ea typeface="+mn-lt"/>
                <a:cs typeface="+mn-lt"/>
              </a:rPr>
              <a:t>lty</a:t>
            </a:r>
            <a:r>
              <a:rPr lang="en-US" sz="2000" dirty="0">
                <a:latin typeface="Courier New"/>
                <a:ea typeface="+mn-lt"/>
                <a:cs typeface="+mn-lt"/>
              </a:rPr>
              <a:t> = c(0, 1), </a:t>
            </a:r>
            <a:endParaRPr lang="en-US">
              <a:latin typeface="Corbel" panose="020B0503020204020204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   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lwd</a:t>
            </a:r>
            <a:r>
              <a:rPr lang="en-US" sz="2000" dirty="0">
                <a:latin typeface="Courier New"/>
                <a:ea typeface="+mn-lt"/>
                <a:cs typeface="+mn-lt"/>
              </a:rPr>
              <a:t>=c(NA, 2),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   col = c(1, 2),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   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bg</a:t>
            </a:r>
            <a:r>
              <a:rPr lang="en-US" sz="2000" dirty="0">
                <a:latin typeface="Courier New"/>
                <a:ea typeface="+mn-lt"/>
                <a:cs typeface="+mn-lt"/>
              </a:rPr>
              <a:t> = "gray90")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4F9300-8A88-D861-4BD6-622203064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353" y="2215274"/>
            <a:ext cx="6952812" cy="388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532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E1287-91AC-0AF0-E55F-D3F2B8B338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991" y="318882"/>
            <a:ext cx="5719843" cy="1168976"/>
          </a:xfrm>
        </p:spPr>
        <p:txBody>
          <a:bodyPr/>
          <a:lstStyle/>
          <a:p>
            <a:r>
              <a:rPr lang="en-GB" dirty="0">
                <a:ea typeface="Verdana"/>
              </a:rPr>
              <a:t>Let's practice - 7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F94947-E283-3A3D-F6D8-50119A1D2BA2}"/>
              </a:ext>
            </a:extLst>
          </p:cNvPr>
          <p:cNvSpPr txBox="1"/>
          <p:nvPr/>
        </p:nvSpPr>
        <p:spPr>
          <a:xfrm>
            <a:off x="674413" y="1182414"/>
            <a:ext cx="10098689" cy="39497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Import the mouse data from the file </a:t>
            </a:r>
            <a:r>
              <a:rPr lang="en-US" dirty="0" err="1">
                <a:ea typeface="+mn-lt"/>
                <a:cs typeface="+mn-lt"/>
              </a:rPr>
              <a:t>course_dataset</a:t>
            </a:r>
            <a:r>
              <a:rPr lang="en-US" dirty="0">
                <a:ea typeface="+mn-lt"/>
                <a:cs typeface="+mn-lt"/>
              </a:rPr>
              <a:t>/mice_data_mod.csv. </a:t>
            </a:r>
          </a:p>
          <a:p>
            <a:r>
              <a:rPr lang="en-US" dirty="0">
                <a:ea typeface="+mn-lt"/>
                <a:cs typeface="+mn-lt"/>
              </a:rPr>
              <a:t>This file contains the same data as mice_data.csv and in addition, two more columns.</a:t>
            </a:r>
          </a:p>
          <a:p>
            <a:endParaRPr lang="en-US" dirty="0"/>
          </a:p>
          <a:p>
            <a:pPr marL="348615" indent="-342900">
              <a:spcBef>
                <a:spcPts val="723"/>
              </a:spcBef>
              <a:spcAft>
                <a:spcPts val="283"/>
              </a:spcAft>
              <a:buAutoNum type="arabicPeriod"/>
            </a:pPr>
            <a:r>
              <a:rPr lang="en-US" dirty="0">
                <a:latin typeface="Corbel"/>
                <a:cs typeface="Arial"/>
              </a:rPr>
              <a:t>Run </a:t>
            </a:r>
            <a:r>
              <a:rPr lang="en-US" b="1" dirty="0">
                <a:latin typeface="Corbel"/>
                <a:cs typeface="Arial"/>
              </a:rPr>
              <a:t>str() </a:t>
            </a:r>
            <a:r>
              <a:rPr lang="en-US" dirty="0">
                <a:latin typeface="Corbel"/>
                <a:cs typeface="Arial"/>
              </a:rPr>
              <a:t>to check your data frame: did it load correctly? </a:t>
            </a:r>
          </a:p>
          <a:p>
            <a:pPr marL="348615" indent="-342900">
              <a:spcBef>
                <a:spcPts val="723"/>
              </a:spcBef>
              <a:spcAft>
                <a:spcPts val="283"/>
              </a:spcAft>
              <a:buAutoNum type="arabicPeriod"/>
            </a:pPr>
            <a:r>
              <a:rPr lang="en-US" dirty="0">
                <a:latin typeface="Corbel"/>
                <a:cs typeface="Arial"/>
              </a:rPr>
              <a:t>Convert genotype and diet to factor variables. </a:t>
            </a:r>
          </a:p>
          <a:p>
            <a:pPr marL="348615" indent="-342900">
              <a:buAutoNum type="arabicPeriod"/>
            </a:pPr>
            <a:r>
              <a:rPr lang="en-US" dirty="0">
                <a:ea typeface="+mn-lt"/>
                <a:cs typeface="+mn-lt"/>
              </a:rPr>
              <a:t>Make a </a:t>
            </a:r>
            <a:r>
              <a:rPr lang="en-US" b="1" dirty="0">
                <a:ea typeface="+mn-lt"/>
                <a:cs typeface="+mn-lt"/>
              </a:rPr>
              <a:t>scatter plot </a:t>
            </a:r>
            <a:r>
              <a:rPr lang="en-US" dirty="0">
                <a:ea typeface="+mn-lt"/>
                <a:cs typeface="+mn-lt"/>
              </a:rPr>
              <a:t>of respiratory rate against mouse weights using the function plot().</a:t>
            </a:r>
          </a:p>
          <a:p>
            <a:pPr marL="805815" lvl="1" indent="-342900">
              <a:buFont typeface="Courier New"/>
              <a:buChar char="o"/>
            </a:pPr>
            <a:r>
              <a:rPr lang="en-US" dirty="0">
                <a:ea typeface="+mn-lt"/>
                <a:cs typeface="+mn-lt"/>
              </a:rPr>
              <a:t> use solid circles as plotting symbol</a:t>
            </a:r>
          </a:p>
          <a:p>
            <a:pPr marL="805815" lvl="1" indent="-342900">
              <a:buFont typeface="Courier New"/>
              <a:buChar char="o"/>
            </a:pPr>
            <a:r>
              <a:rPr lang="en-US" dirty="0">
                <a:ea typeface="+mn-lt"/>
                <a:cs typeface="+mn-lt"/>
              </a:rPr>
              <a:t> add a title</a:t>
            </a:r>
          </a:p>
          <a:p>
            <a:pPr marL="805815" lvl="1" indent="-342900">
              <a:buFont typeface="Courier New"/>
              <a:buChar char="o"/>
            </a:pPr>
            <a:r>
              <a:rPr lang="en-US" dirty="0">
                <a:ea typeface="+mn-lt"/>
                <a:cs typeface="+mn-lt"/>
              </a:rPr>
              <a:t> customize the axis labels  (“Weight [g]”, “Respiratory Rate [bpm]”)</a:t>
            </a:r>
          </a:p>
          <a:p>
            <a:pPr marL="805815" lvl="1" indent="-342900">
              <a:buFont typeface="Courier New"/>
              <a:buChar char="o"/>
            </a:pPr>
            <a:r>
              <a:rPr lang="en-US" dirty="0">
                <a:ea typeface="+mn-lt"/>
                <a:cs typeface="+mn-lt"/>
              </a:rPr>
              <a:t> color the points </a:t>
            </a:r>
            <a:r>
              <a:rPr lang="en-US" b="1" dirty="0">
                <a:ea typeface="+mn-lt"/>
                <a:cs typeface="+mn-lt"/>
              </a:rPr>
              <a:t>by genotype. </a:t>
            </a:r>
          </a:p>
          <a:p>
            <a:pPr marL="348615" indent="-342900">
              <a:buAutoNum type="arabicPeriod"/>
            </a:pPr>
            <a:r>
              <a:rPr lang="en-US" dirty="0"/>
              <a:t>Fit a trend line using the function </a:t>
            </a:r>
            <a:r>
              <a:rPr lang="en-US" b="1" err="1"/>
              <a:t>abline</a:t>
            </a:r>
            <a:r>
              <a:rPr lang="en-US" b="1" dirty="0"/>
              <a:t>()</a:t>
            </a:r>
          </a:p>
          <a:p>
            <a:pPr marL="348615" indent="-342900">
              <a:buAutoNum type="arabicPeriod"/>
            </a:pPr>
            <a:r>
              <a:rPr lang="en-US" dirty="0"/>
              <a:t>Add a legend for the genotype</a:t>
            </a:r>
          </a:p>
          <a:p>
            <a:pPr marL="462915"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82042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CDC8E2-C160-46EA-3D92-3014422D6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GB" dirty="0">
                <a:ea typeface="Verdana"/>
                <a:cs typeface="Gill Sans"/>
              </a:rPr>
              <a:t>Exam – 0.5 ECTS</a:t>
            </a:r>
            <a:br>
              <a:rPr lang="en-GB" dirty="0">
                <a:ea typeface="Verdana"/>
                <a:cs typeface="Gill Sans"/>
              </a:rPr>
            </a:br>
            <a:br>
              <a:rPr lang="en-GB" dirty="0"/>
            </a:br>
            <a:r>
              <a:rPr lang="en-US" sz="2000" b="1" dirty="0">
                <a:solidFill>
                  <a:srgbClr val="262626"/>
                </a:solidFill>
                <a:ea typeface="+mj-lt"/>
                <a:cs typeface="+mj-lt"/>
              </a:rPr>
              <a:t>Take-home exam</a:t>
            </a:r>
            <a:r>
              <a:rPr lang="en-US" sz="2000" dirty="0">
                <a:solidFill>
                  <a:srgbClr val="262626"/>
                </a:solidFill>
                <a:ea typeface="+mj-lt"/>
                <a:cs typeface="+mj-lt"/>
              </a:rPr>
              <a:t>: data analysis tasks, available on course page.</a:t>
            </a:r>
          </a:p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sz="2000" b="1" dirty="0">
                <a:solidFill>
                  <a:srgbClr val="000000"/>
                </a:solidFill>
                <a:ea typeface="+mj-lt"/>
                <a:cs typeface="+mj-lt"/>
              </a:rPr>
              <a:t>   Exam is graded as "pass" or "fail".</a:t>
            </a:r>
            <a:endParaRPr lang="en-US" sz="2000" dirty="0">
              <a:solidFill>
                <a:srgbClr val="000000"/>
              </a:solidFill>
              <a:ea typeface="+mj-lt"/>
              <a:cs typeface="+mj-lt"/>
            </a:endParaRPr>
          </a:p>
          <a:p>
            <a:pPr algn="l">
              <a:lnSpc>
                <a:spcPct val="90000"/>
              </a:lnSpc>
              <a:spcBef>
                <a:spcPts val="1000"/>
              </a:spcBef>
            </a:pPr>
            <a:endParaRPr lang="en-US" sz="2000" dirty="0">
              <a:solidFill>
                <a:srgbClr val="262626"/>
              </a:solidFill>
              <a:ea typeface="+mj-lt"/>
              <a:cs typeface="+mj-lt"/>
            </a:endParaRPr>
          </a:p>
          <a:p>
            <a:pPr marL="723900" lvl="1" indent="-263525" algn="l">
              <a:lnSpc>
                <a:spcPct val="90000"/>
              </a:lnSpc>
              <a:spcBef>
                <a:spcPts val="1001"/>
              </a:spcBef>
              <a:buFont typeface="Arial,Sans-Serif"/>
              <a:buChar char="•"/>
            </a:pPr>
            <a:r>
              <a:rPr lang="en-US" sz="2000" dirty="0">
                <a:solidFill>
                  <a:srgbClr val="262626"/>
                </a:solidFill>
                <a:latin typeface="Corbel"/>
                <a:cs typeface="Arial"/>
              </a:rPr>
              <a:t>Submit analysis to your teacher</a:t>
            </a:r>
            <a:r>
              <a:rPr lang="en-US" sz="2000" b="1" dirty="0">
                <a:solidFill>
                  <a:srgbClr val="262626"/>
                </a:solidFill>
                <a:latin typeface="Corbel"/>
                <a:cs typeface="Arial"/>
              </a:rPr>
              <a:t> in one week (ask for their e-mail).</a:t>
            </a:r>
            <a:endParaRPr lang="en-US" sz="2000" dirty="0">
              <a:solidFill>
                <a:srgbClr val="262626"/>
              </a:solidFill>
              <a:latin typeface="Corbel"/>
              <a:cs typeface="Arial"/>
            </a:endParaRPr>
          </a:p>
          <a:p>
            <a:pPr marL="723900" lvl="1" indent="-263525" algn="l">
              <a:lnSpc>
                <a:spcPct val="90000"/>
              </a:lnSpc>
              <a:spcBef>
                <a:spcPts val="1001"/>
              </a:spcBef>
              <a:buFont typeface="Arial,Sans-Serif"/>
              <a:buChar char="•"/>
            </a:pPr>
            <a:r>
              <a:rPr lang="en-US" sz="2000" dirty="0">
                <a:solidFill>
                  <a:srgbClr val="262626"/>
                </a:solidFill>
                <a:latin typeface="Corbel"/>
                <a:cs typeface="Arial"/>
              </a:rPr>
              <a:t>If you pass, you will receive a </a:t>
            </a:r>
            <a:r>
              <a:rPr lang="en-US" sz="2000" b="1" dirty="0">
                <a:solidFill>
                  <a:srgbClr val="262626"/>
                </a:solidFill>
                <a:latin typeface="Corbel"/>
                <a:cs typeface="Arial"/>
              </a:rPr>
              <a:t>certificate of achievement</a:t>
            </a:r>
            <a:r>
              <a:rPr lang="en-US" sz="2000" dirty="0">
                <a:solidFill>
                  <a:srgbClr val="262626"/>
                </a:solidFill>
                <a:latin typeface="Corbel"/>
                <a:cs typeface="Arial"/>
              </a:rPr>
              <a:t> from the SIB Training Team, which you can submit to your educational institution.</a:t>
            </a:r>
          </a:p>
          <a:p>
            <a:pPr marL="723900" lvl="1" indent="-263525" algn="l">
              <a:lnSpc>
                <a:spcPct val="90000"/>
              </a:lnSpc>
              <a:spcBef>
                <a:spcPts val="1001"/>
              </a:spcBef>
              <a:buFont typeface="Arial,Sans-Serif"/>
              <a:buChar char="•"/>
            </a:pPr>
            <a:endParaRPr lang="en-US" sz="2000" dirty="0">
              <a:solidFill>
                <a:srgbClr val="262626"/>
              </a:solidFill>
              <a:latin typeface="Corbel"/>
              <a:cs typeface="Arial"/>
            </a:endParaRPr>
          </a:p>
          <a:p>
            <a:pPr marL="723900" lvl="1" indent="-263525" algn="l">
              <a:lnSpc>
                <a:spcPct val="90000"/>
              </a:lnSpc>
              <a:spcBef>
                <a:spcPts val="1001"/>
              </a:spcBef>
              <a:buFont typeface="Arial,Sans-Serif"/>
              <a:buChar char="•"/>
            </a:pPr>
            <a:r>
              <a:rPr lang="en-US" sz="2000" dirty="0">
                <a:solidFill>
                  <a:srgbClr val="262626"/>
                </a:solidFill>
                <a:latin typeface="Corbel"/>
                <a:cs typeface="Arial"/>
              </a:rPr>
              <a:t>If you don't take the exam, you will receive a </a:t>
            </a:r>
            <a:r>
              <a:rPr lang="en-US" sz="2000" b="1" dirty="0">
                <a:solidFill>
                  <a:srgbClr val="262626"/>
                </a:solidFill>
                <a:latin typeface="Corbel"/>
                <a:cs typeface="Arial"/>
              </a:rPr>
              <a:t>certificate of attendance</a:t>
            </a:r>
            <a:r>
              <a:rPr lang="en-US" sz="2000" dirty="0">
                <a:solidFill>
                  <a:srgbClr val="262626"/>
                </a:solidFill>
                <a:latin typeface="Corbel"/>
                <a:cs typeface="Arial"/>
              </a:rPr>
              <a:t>.</a:t>
            </a:r>
          </a:p>
          <a:p>
            <a:pPr algn="l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0040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C5B88-0CFF-C125-6E27-0AEAC1AF0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570BA-ECAD-B0FC-6EB8-832B01150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Histograms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96302F-67BC-7E33-FA41-7120026D8D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7454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000" b="1" dirty="0">
                <a:solidFill>
                  <a:srgbClr val="1E2232"/>
                </a:solidFill>
                <a:latin typeface="Corbel"/>
                <a:ea typeface="+mn-lt"/>
                <a:cs typeface="+mn-lt"/>
              </a:rPr>
              <a:t>hist()</a:t>
            </a:r>
            <a:r>
              <a:rPr lang="en-GB" sz="2000" dirty="0">
                <a:solidFill>
                  <a:srgbClr val="1E2232"/>
                </a:solidFill>
                <a:latin typeface="Corbel"/>
                <a:ea typeface="+mn-lt"/>
                <a:cs typeface="+mn-lt"/>
              </a:rPr>
              <a:t> creates a histogram in a new plot (like plot). Main parameters:</a:t>
            </a:r>
            <a:endParaRPr lang="en-US" dirty="0"/>
          </a:p>
          <a:p>
            <a:pPr marL="342900" indent="-342900">
              <a:buChar char="•"/>
            </a:pPr>
            <a:r>
              <a:rPr lang="en-GB" sz="2000" b="1" dirty="0">
                <a:solidFill>
                  <a:srgbClr val="1E2232"/>
                </a:solidFill>
                <a:latin typeface="Corbel"/>
                <a:ea typeface="+mn-lt"/>
                <a:cs typeface="+mn-lt"/>
              </a:rPr>
              <a:t>breaks</a:t>
            </a:r>
            <a:r>
              <a:rPr lang="en-GB" sz="2000" dirty="0">
                <a:solidFill>
                  <a:srgbClr val="1E2232"/>
                </a:solidFill>
                <a:latin typeface="Corbel"/>
                <a:ea typeface="+mn-lt"/>
                <a:cs typeface="+mn-lt"/>
              </a:rPr>
              <a:t>: guides the number of bins. Number or vector of breakpoints</a:t>
            </a:r>
          </a:p>
          <a:p>
            <a:pPr marL="342900" indent="-342900">
              <a:buChar char="•"/>
            </a:pPr>
            <a:r>
              <a:rPr lang="en-GB" sz="2000" b="1" dirty="0" err="1">
                <a:solidFill>
                  <a:srgbClr val="1E2232"/>
                </a:solidFill>
                <a:latin typeface="Corbel"/>
                <a:ea typeface="+mn-lt"/>
                <a:cs typeface="+mn-lt"/>
              </a:rPr>
              <a:t>freq</a:t>
            </a:r>
            <a:r>
              <a:rPr lang="en-GB" sz="2000" dirty="0">
                <a:solidFill>
                  <a:srgbClr val="1E2232"/>
                </a:solidFill>
                <a:latin typeface="Corbel"/>
                <a:ea typeface="+mn-lt"/>
                <a:cs typeface="+mn-lt"/>
              </a:rPr>
              <a:t>: </a:t>
            </a:r>
          </a:p>
          <a:p>
            <a:pPr marL="701675" lvl="1" indent="-342900">
              <a:buFont typeface="Courier New" panose="020B0604020202020204" pitchFamily="34" charset="0"/>
              <a:buChar char="o"/>
            </a:pPr>
            <a:r>
              <a:rPr lang="en-GB" sz="2000">
                <a:solidFill>
                  <a:srgbClr val="1E2232"/>
                </a:solidFill>
                <a:latin typeface="Corbel"/>
                <a:ea typeface="+mn-lt"/>
                <a:cs typeface="+mn-lt"/>
              </a:rPr>
              <a:t>TRUE : y-axis represents counts per bin</a:t>
            </a:r>
            <a:endParaRPr lang="en-GB"/>
          </a:p>
          <a:p>
            <a:pPr marL="701675" lvl="1" indent="-342900">
              <a:buFont typeface="Courier New" panose="020B0604020202020204" pitchFamily="34" charset="0"/>
              <a:buChar char="o"/>
            </a:pPr>
            <a:r>
              <a:rPr lang="en-GB" sz="2000">
                <a:solidFill>
                  <a:srgbClr val="1E2232"/>
                </a:solidFill>
                <a:latin typeface="Corbel"/>
                <a:ea typeface="+mn-lt"/>
                <a:cs typeface="+mn-lt"/>
              </a:rPr>
              <a:t>FALSE: y-axis represents density</a:t>
            </a:r>
          </a:p>
          <a:p>
            <a:endParaRPr lang="en-GB" sz="2000" dirty="0">
              <a:solidFill>
                <a:srgbClr val="1E2232"/>
              </a:solidFill>
              <a:latin typeface="Courier New"/>
              <a:ea typeface="+mn-lt"/>
              <a:cs typeface="+mn-lt"/>
            </a:endParaRPr>
          </a:p>
          <a:p>
            <a:r>
              <a:rPr lang="en-GB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x&lt;- </a:t>
            </a:r>
            <a:r>
              <a:rPr lang="en-GB" sz="2000" dirty="0" err="1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rnorm</a:t>
            </a:r>
            <a:r>
              <a:rPr lang="en-GB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(10000) </a:t>
            </a:r>
            <a:r>
              <a:rPr lang="en-GB" sz="20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# 10000 random draw in a normal distribution</a:t>
            </a:r>
            <a:endParaRPr lang="en-GB" sz="2000" dirty="0">
              <a:solidFill>
                <a:schemeClr val="accent4"/>
              </a:solidFill>
              <a:latin typeface="Courier New"/>
            </a:endParaRPr>
          </a:p>
          <a:p>
            <a:r>
              <a:rPr lang="en-GB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hist(x, </a:t>
            </a:r>
            <a:r>
              <a:rPr lang="en-GB" sz="2000" dirty="0" err="1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freq</a:t>
            </a:r>
            <a:r>
              <a:rPr lang="en-GB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=FALSE,</a:t>
            </a:r>
            <a:endParaRPr lang="en-GB" sz="2000" dirty="0">
              <a:solidFill>
                <a:srgbClr val="1E2232"/>
              </a:solidFill>
              <a:latin typeface="Courier New"/>
              <a:cs typeface="Arial"/>
            </a:endParaRPr>
          </a:p>
          <a:p>
            <a:r>
              <a:rPr lang="en-GB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        main="Hist",</a:t>
            </a:r>
            <a:endParaRPr lang="en-GB" sz="2000" dirty="0">
              <a:solidFill>
                <a:srgbClr val="1E2232"/>
              </a:solidFill>
              <a:latin typeface="Courier New"/>
              <a:cs typeface="Arial"/>
            </a:endParaRPr>
          </a:p>
          <a:p>
            <a:r>
              <a:rPr lang="en-GB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        col="pink")</a:t>
            </a:r>
            <a:endParaRPr lang="en-GB" sz="2000" dirty="0">
              <a:solidFill>
                <a:srgbClr val="1E2232"/>
              </a:solidFill>
              <a:latin typeface="Courier New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203600-AF1E-B3B6-B963-756BE1CCE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55" y="3525290"/>
            <a:ext cx="5787587" cy="311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48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77220-7DC6-1286-8F46-3990FE9E9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85D71-3A99-4AF0-AA8E-ABF4B4007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Histograms and density line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83622-FC1D-F2E4-1705-DA37A9324B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74547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GB" sz="2000" b="1" dirty="0">
                <a:solidFill>
                  <a:srgbClr val="1E2232"/>
                </a:solidFill>
                <a:latin typeface="Corbel"/>
                <a:ea typeface="+mn-lt"/>
                <a:cs typeface="+mn-lt"/>
              </a:rPr>
              <a:t>density()</a:t>
            </a:r>
            <a:r>
              <a:rPr lang="en-GB" sz="2000" dirty="0">
                <a:solidFill>
                  <a:srgbClr val="1E2232"/>
                </a:solidFill>
                <a:latin typeface="Corbel"/>
                <a:ea typeface="+mn-lt"/>
                <a:cs typeface="+mn-lt"/>
              </a:rPr>
              <a:t> estimates the probability density of the data (kernel density estimates).</a:t>
            </a:r>
          </a:p>
          <a:p>
            <a:r>
              <a:rPr lang="en-GB" sz="2000" dirty="0">
                <a:solidFill>
                  <a:srgbClr val="1E2232"/>
                </a:solidFill>
                <a:latin typeface="Corbel"/>
                <a:ea typeface="+mn-lt"/>
                <a:cs typeface="+mn-lt"/>
              </a:rPr>
              <a:t>The output of </a:t>
            </a:r>
            <a:r>
              <a:rPr lang="en-GB" sz="2000" b="1" dirty="0">
                <a:solidFill>
                  <a:srgbClr val="1E2232"/>
                </a:solidFill>
                <a:latin typeface="Corbel"/>
                <a:ea typeface="+mn-lt"/>
                <a:cs typeface="+mn-lt"/>
              </a:rPr>
              <a:t>density()</a:t>
            </a:r>
            <a:r>
              <a:rPr lang="en-GB" sz="2000" dirty="0">
                <a:solidFill>
                  <a:srgbClr val="1E2232"/>
                </a:solidFill>
                <a:latin typeface="Corbel"/>
                <a:ea typeface="+mn-lt"/>
                <a:cs typeface="+mn-lt"/>
              </a:rPr>
              <a:t> can be given to the </a:t>
            </a:r>
            <a:r>
              <a:rPr lang="en-GB" sz="2000" b="1" dirty="0">
                <a:solidFill>
                  <a:srgbClr val="1E2232"/>
                </a:solidFill>
                <a:latin typeface="Corbel"/>
                <a:ea typeface="+mn-lt"/>
                <a:cs typeface="+mn-lt"/>
              </a:rPr>
              <a:t>lines()</a:t>
            </a:r>
            <a:r>
              <a:rPr lang="en-GB" sz="2000" dirty="0">
                <a:solidFill>
                  <a:srgbClr val="1E2232"/>
                </a:solidFill>
                <a:latin typeface="Corbel"/>
                <a:ea typeface="+mn-lt"/>
                <a:cs typeface="+mn-lt"/>
              </a:rPr>
              <a:t> function.</a:t>
            </a:r>
          </a:p>
          <a:p>
            <a:endParaRPr lang="en-GB" sz="2000" dirty="0">
              <a:solidFill>
                <a:srgbClr val="1E2232"/>
              </a:solidFill>
              <a:latin typeface="Courier New"/>
              <a:ea typeface="+mn-lt"/>
              <a:cs typeface="+mn-lt"/>
            </a:endParaRPr>
          </a:p>
          <a:p>
            <a:endParaRPr lang="en-GB" sz="2000" dirty="0">
              <a:solidFill>
                <a:srgbClr val="1E2232"/>
              </a:solidFill>
              <a:latin typeface="Courier New"/>
              <a:ea typeface="+mn-lt"/>
              <a:cs typeface="+mn-lt"/>
            </a:endParaRPr>
          </a:p>
          <a:p>
            <a:r>
              <a:rPr lang="en-GB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x&lt;- </a:t>
            </a:r>
            <a:r>
              <a:rPr lang="en-GB" sz="2000" dirty="0" err="1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rnorm</a:t>
            </a:r>
            <a:r>
              <a:rPr lang="en-GB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(10000) </a:t>
            </a:r>
            <a:r>
              <a:rPr lang="en-GB" sz="20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# 10000 random draw in a normal distribution</a:t>
            </a:r>
            <a:endParaRPr lang="en-GB" sz="2000" dirty="0">
              <a:solidFill>
                <a:schemeClr val="accent4"/>
              </a:solidFill>
              <a:latin typeface="Courier New"/>
            </a:endParaRPr>
          </a:p>
          <a:p>
            <a:r>
              <a:rPr lang="en-GB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hist(x, </a:t>
            </a:r>
            <a:r>
              <a:rPr lang="en-GB" sz="2000" b="1" err="1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freq</a:t>
            </a:r>
            <a:r>
              <a:rPr lang="en-GB" sz="2000" b="1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=FALSE</a:t>
            </a:r>
            <a:r>
              <a:rPr lang="en-GB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,</a:t>
            </a:r>
            <a:endParaRPr lang="en-GB" sz="2000" dirty="0">
              <a:solidFill>
                <a:srgbClr val="1E2232"/>
              </a:solidFill>
              <a:latin typeface="Courier New"/>
              <a:cs typeface="Arial"/>
            </a:endParaRPr>
          </a:p>
          <a:p>
            <a:r>
              <a:rPr lang="en-GB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        main="Hist",</a:t>
            </a:r>
            <a:endParaRPr lang="en-GB" sz="2000" dirty="0">
              <a:solidFill>
                <a:srgbClr val="1E2232"/>
              </a:solidFill>
              <a:latin typeface="Courier New"/>
              <a:cs typeface="Arial"/>
            </a:endParaRPr>
          </a:p>
          <a:p>
            <a:r>
              <a:rPr lang="en-GB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        col="pink")</a:t>
            </a:r>
          </a:p>
          <a:p>
            <a:endParaRPr lang="en-GB" sz="2000" dirty="0">
              <a:solidFill>
                <a:srgbClr val="1E2232"/>
              </a:solidFill>
              <a:latin typeface="Courier New"/>
              <a:ea typeface="Tahoma"/>
              <a:cs typeface="Arial"/>
            </a:endParaRPr>
          </a:p>
          <a:p>
            <a:r>
              <a:rPr lang="en-GB" sz="2000" dirty="0">
                <a:solidFill>
                  <a:srgbClr val="1E2232"/>
                </a:solidFill>
                <a:latin typeface="Courier New"/>
                <a:ea typeface="Tahoma"/>
                <a:cs typeface="Arial"/>
              </a:rPr>
              <a:t>lines(</a:t>
            </a:r>
            <a:r>
              <a:rPr lang="en-GB" sz="2000" b="1" dirty="0">
                <a:solidFill>
                  <a:srgbClr val="1E2232"/>
                </a:solidFill>
                <a:latin typeface="Courier New"/>
                <a:ea typeface="Tahoma"/>
                <a:cs typeface="Arial"/>
              </a:rPr>
              <a:t>density(x)</a:t>
            </a:r>
            <a:r>
              <a:rPr lang="en-GB" sz="2000" dirty="0">
                <a:solidFill>
                  <a:srgbClr val="1E2232"/>
                </a:solidFill>
                <a:latin typeface="Courier New"/>
                <a:ea typeface="Tahoma"/>
                <a:cs typeface="Arial"/>
              </a:rPr>
              <a:t>,</a:t>
            </a:r>
            <a:endParaRPr lang="en-GB" sz="2000" dirty="0">
              <a:solidFill>
                <a:srgbClr val="1E2232"/>
              </a:solidFill>
              <a:latin typeface="Courier New"/>
              <a:cs typeface="Arial"/>
            </a:endParaRPr>
          </a:p>
          <a:p>
            <a:r>
              <a:rPr lang="en-GB" sz="2000" dirty="0">
                <a:solidFill>
                  <a:srgbClr val="1E2232"/>
                </a:solidFill>
                <a:latin typeface="Courier New"/>
                <a:ea typeface="Tahoma"/>
                <a:cs typeface="Arial"/>
              </a:rPr>
              <a:t>      Col="blue", </a:t>
            </a:r>
            <a:endParaRPr lang="en-GB" sz="2000" dirty="0">
              <a:solidFill>
                <a:srgbClr val="1E2232"/>
              </a:solidFill>
              <a:latin typeface="Courier New"/>
              <a:cs typeface="Arial"/>
            </a:endParaRPr>
          </a:p>
          <a:p>
            <a:r>
              <a:rPr lang="en-GB" sz="2000" dirty="0">
                <a:solidFill>
                  <a:srgbClr val="1E2232"/>
                </a:solidFill>
                <a:latin typeface="Courier New"/>
                <a:ea typeface="Tahoma"/>
                <a:cs typeface="Arial"/>
              </a:rPr>
              <a:t>      </a:t>
            </a:r>
            <a:r>
              <a:rPr lang="en-GB" sz="2000" dirty="0" err="1">
                <a:solidFill>
                  <a:srgbClr val="1E2232"/>
                </a:solidFill>
                <a:latin typeface="Courier New"/>
                <a:ea typeface="Tahoma"/>
                <a:cs typeface="Arial"/>
              </a:rPr>
              <a:t>lwd</a:t>
            </a:r>
            <a:r>
              <a:rPr lang="en-GB" sz="2000" dirty="0">
                <a:solidFill>
                  <a:srgbClr val="1E2232"/>
                </a:solidFill>
                <a:latin typeface="Courier New"/>
                <a:ea typeface="Tahoma"/>
                <a:cs typeface="Arial"/>
              </a:rPr>
              <a:t>=3)</a:t>
            </a:r>
            <a:endParaRPr lang="en-GB" sz="2000" dirty="0">
              <a:solidFill>
                <a:srgbClr val="1E2232"/>
              </a:solidFill>
              <a:latin typeface="Courier New"/>
              <a:cs typeface="Arial"/>
            </a:endParaRPr>
          </a:p>
        </p:txBody>
      </p:sp>
      <p:pic>
        <p:nvPicPr>
          <p:cNvPr id="5" name="Picture 4" descr="A graph with a blue line&#10;&#10;Description automatically generated">
            <a:extLst>
              <a:ext uri="{FF2B5EF4-FFF2-40B4-BE49-F238E27FC236}">
                <a16:creationId xmlns:a16="http://schemas.microsoft.com/office/drawing/2014/main" id="{456DA237-10E8-F977-5A8A-55EB056C0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479" y="3026049"/>
            <a:ext cx="6436491" cy="345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50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EDC1F-0864-0900-916B-0A29A1184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Boxplots (I) - anatomy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9BE94-37CC-F7B2-C08E-5D28A4AAE2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ea typeface="Tahoma"/>
                <a:cs typeface="Gill Sans Light"/>
              </a:rPr>
              <a:t>Example: melanoma thickness in 205 patients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0E31A1-C460-212F-682B-D4E4D48A70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97" b="13741"/>
          <a:stretch/>
        </p:blipFill>
        <p:spPr>
          <a:xfrm>
            <a:off x="258501" y="2221199"/>
            <a:ext cx="5858777" cy="4438745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19963BD7-0A05-1456-3EDE-40B783533286}"/>
              </a:ext>
            </a:extLst>
          </p:cNvPr>
          <p:cNvSpPr txBox="1"/>
          <p:nvPr/>
        </p:nvSpPr>
        <p:spPr>
          <a:xfrm>
            <a:off x="1312095" y="5682975"/>
            <a:ext cx="103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C00000"/>
                </a:solidFill>
              </a:rPr>
              <a:t>Median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D2DCA0BC-AD82-056A-264B-5AAFD2E8A8DC}"/>
              </a:ext>
            </a:extLst>
          </p:cNvPr>
          <p:cNvSpPr txBox="1"/>
          <p:nvPr/>
        </p:nvSpPr>
        <p:spPr>
          <a:xfrm>
            <a:off x="1312095" y="3452183"/>
            <a:ext cx="103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7030A0"/>
                </a:solidFill>
              </a:rPr>
              <a:t>Outliers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E1C6D2-594C-E51F-C2B2-AE5BF558EDDF}"/>
              </a:ext>
            </a:extLst>
          </p:cNvPr>
          <p:cNvCxnSpPr/>
          <p:nvPr/>
        </p:nvCxnSpPr>
        <p:spPr>
          <a:xfrm flipV="1">
            <a:off x="2188343" y="5892790"/>
            <a:ext cx="269039" cy="135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9CD0AE-7122-F6CC-64E1-17B556F1202D}"/>
              </a:ext>
            </a:extLst>
          </p:cNvPr>
          <p:cNvCxnSpPr/>
          <p:nvPr/>
        </p:nvCxnSpPr>
        <p:spPr>
          <a:xfrm flipV="1">
            <a:off x="2134159" y="2611400"/>
            <a:ext cx="1150300" cy="102544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3B93A2-4003-CC5E-ADF9-66FA65664BC6}"/>
              </a:ext>
            </a:extLst>
          </p:cNvPr>
          <p:cNvCxnSpPr/>
          <p:nvPr/>
        </p:nvCxnSpPr>
        <p:spPr>
          <a:xfrm>
            <a:off x="2134159" y="3655427"/>
            <a:ext cx="1166405" cy="100215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809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1A4C9-257A-E30F-AB05-891860513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5566D-11C7-24BB-ADB0-9E5B4A7B2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Boxplots (II) - anatomy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4953F1-0655-D331-9452-8AADC68839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ea typeface="Tahoma"/>
                <a:cs typeface="Gill Sans Light"/>
              </a:rPr>
              <a:t>Example: melanoma thickness in 205 patients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E38A15-03C2-218E-682A-F8DF60FD91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97" b="13741"/>
          <a:stretch/>
        </p:blipFill>
        <p:spPr>
          <a:xfrm>
            <a:off x="258501" y="2221199"/>
            <a:ext cx="5858777" cy="4438745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63570D32-D9FA-E6D3-7A2A-D4A5AE0D1568}"/>
              </a:ext>
            </a:extLst>
          </p:cNvPr>
          <p:cNvSpPr txBox="1"/>
          <p:nvPr/>
        </p:nvSpPr>
        <p:spPr>
          <a:xfrm>
            <a:off x="1312095" y="5682975"/>
            <a:ext cx="103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C00000"/>
                </a:solidFill>
              </a:rPr>
              <a:t>Median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C506963A-4F69-D032-F7BD-6CF76CA8B0CD}"/>
              </a:ext>
            </a:extLst>
          </p:cNvPr>
          <p:cNvSpPr txBox="1"/>
          <p:nvPr/>
        </p:nvSpPr>
        <p:spPr>
          <a:xfrm>
            <a:off x="1312095" y="3452183"/>
            <a:ext cx="103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7030A0"/>
                </a:solidFill>
              </a:rPr>
              <a:t>Outliers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AF7DBD-AAD3-3715-174B-844DD1479CCC}"/>
              </a:ext>
            </a:extLst>
          </p:cNvPr>
          <p:cNvCxnSpPr/>
          <p:nvPr/>
        </p:nvCxnSpPr>
        <p:spPr>
          <a:xfrm flipV="1">
            <a:off x="2188343" y="5892790"/>
            <a:ext cx="269039" cy="135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3598668-D4C9-F57D-F582-A72D7654DE13}"/>
              </a:ext>
            </a:extLst>
          </p:cNvPr>
          <p:cNvCxnSpPr/>
          <p:nvPr/>
        </p:nvCxnSpPr>
        <p:spPr>
          <a:xfrm flipV="1">
            <a:off x="2134159" y="2611400"/>
            <a:ext cx="1150300" cy="102544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7F15B8B-5D84-9A1D-3218-958B32BAA314}"/>
              </a:ext>
            </a:extLst>
          </p:cNvPr>
          <p:cNvCxnSpPr/>
          <p:nvPr/>
        </p:nvCxnSpPr>
        <p:spPr>
          <a:xfrm>
            <a:off x="2134159" y="3655427"/>
            <a:ext cx="1166405" cy="100215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23CC8E-FB2D-6183-285B-700B22DAB841}"/>
              </a:ext>
            </a:extLst>
          </p:cNvPr>
          <p:cNvGrpSpPr/>
          <p:nvPr/>
        </p:nvGrpSpPr>
        <p:grpSpPr>
          <a:xfrm>
            <a:off x="4391587" y="4692752"/>
            <a:ext cx="4681909" cy="1682689"/>
            <a:chOff x="4330277" y="4727787"/>
            <a:chExt cx="4681909" cy="1682689"/>
          </a:xfrm>
        </p:grpSpPr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25D1CBD4-7C63-5DA9-CDEC-5EE98EA4F6B2}"/>
                </a:ext>
              </a:extLst>
            </p:cNvPr>
            <p:cNvSpPr/>
            <p:nvPr/>
          </p:nvSpPr>
          <p:spPr>
            <a:xfrm>
              <a:off x="4330277" y="5546097"/>
              <a:ext cx="463827" cy="569971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7AD233A3-BF8E-470F-831C-D9588DAF43F9}"/>
                </a:ext>
              </a:extLst>
            </p:cNvPr>
            <p:cNvSpPr/>
            <p:nvPr/>
          </p:nvSpPr>
          <p:spPr>
            <a:xfrm>
              <a:off x="4338265" y="4727787"/>
              <a:ext cx="463827" cy="806566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3708A32B-E821-2AA3-C0C9-88BEB49FE8CB}"/>
                </a:ext>
              </a:extLst>
            </p:cNvPr>
            <p:cNvSpPr/>
            <p:nvPr/>
          </p:nvSpPr>
          <p:spPr>
            <a:xfrm>
              <a:off x="4330278" y="6127812"/>
              <a:ext cx="463827" cy="195996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4656FFDB-153B-7AE5-D2C9-7CEA3ECEAF20}"/>
                </a:ext>
              </a:extLst>
            </p:cNvPr>
            <p:cNvSpPr txBox="1"/>
            <p:nvPr/>
          </p:nvSpPr>
          <p:spPr>
            <a:xfrm>
              <a:off x="4853762" y="5646416"/>
              <a:ext cx="354653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rgbClr val="C00000"/>
                  </a:solidFill>
                </a:rPr>
                <a:t>Box: Interquartile range (Q1 to Q3)</a:t>
              </a:r>
            </a:p>
          </p:txBody>
        </p:sp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2993A889-B665-4F29-4AE0-2D1FCF0FD704}"/>
                </a:ext>
              </a:extLst>
            </p:cNvPr>
            <p:cNvSpPr txBox="1"/>
            <p:nvPr/>
          </p:nvSpPr>
          <p:spPr>
            <a:xfrm>
              <a:off x="4853762" y="4948360"/>
              <a:ext cx="4158424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accent4"/>
                  </a:solidFill>
                </a:rPr>
                <a:t>Whisker: covers all points &lt; Q3 + 1.5 * IQR </a:t>
              </a:r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BEF94C65-5B97-BC1B-3A78-3D39FDAB90D7}"/>
                </a:ext>
              </a:extLst>
            </p:cNvPr>
            <p:cNvSpPr txBox="1"/>
            <p:nvPr/>
          </p:nvSpPr>
          <p:spPr>
            <a:xfrm>
              <a:off x="4853762" y="6041144"/>
              <a:ext cx="4127678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accent4"/>
                  </a:solidFill>
                </a:rPr>
                <a:t>Whisker: covers all points &gt; Q1 - 1.5 * IQR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7545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0288D-604A-278C-0030-A73094E96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DB94A-4AC1-44E0-E7A1-985B7DA67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Boxplot (III) - plotting code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CF577-0CE0-F611-7649-33D93A4A1E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7454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library(MASS)</a:t>
            </a:r>
          </a:p>
          <a:p>
            <a:r>
              <a:rPr lang="en-GB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data(Melanoma) </a:t>
            </a:r>
            <a:r>
              <a:rPr lang="en-GB" sz="20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# 205 patients with malignant melanoma</a:t>
            </a:r>
            <a:endParaRPr lang="en-GB" sz="2000" dirty="0">
              <a:solidFill>
                <a:schemeClr val="accent4"/>
              </a:solidFill>
              <a:latin typeface="Courier New"/>
            </a:endParaRPr>
          </a:p>
          <a:p>
            <a:r>
              <a:rPr lang="en-GB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head(Melanoma)</a:t>
            </a:r>
            <a:endParaRPr lang="en-GB" sz="2000" dirty="0">
              <a:solidFill>
                <a:srgbClr val="1E2232"/>
              </a:solidFill>
              <a:latin typeface="Courier New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rgbClr val="000000"/>
                </a:solidFill>
                <a:latin typeface="Courier New"/>
                <a:ea typeface="+mn-lt"/>
                <a:cs typeface="+mn-lt"/>
              </a:rPr>
              <a:t> time status sex age year thickness ulcer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rgbClr val="000000"/>
                </a:solidFill>
                <a:latin typeface="Courier New"/>
                <a:ea typeface="+mn-lt"/>
                <a:cs typeface="+mn-lt"/>
              </a:rPr>
              <a:t>1   10      3   1  76 1972      6.76     1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rgbClr val="000000"/>
                </a:solidFill>
                <a:latin typeface="Courier New"/>
                <a:ea typeface="+mn-lt"/>
                <a:cs typeface="+mn-lt"/>
              </a:rPr>
              <a:t>2   30      3   1  56 1968      0.65     0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rgbClr val="000000"/>
                </a:solidFill>
                <a:latin typeface="Courier New"/>
                <a:ea typeface="+mn-lt"/>
                <a:cs typeface="+mn-lt"/>
              </a:rPr>
              <a:t>3   35      2   1  41 1977      1.34     0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rgbClr val="000000"/>
                </a:solidFill>
                <a:latin typeface="Courier New"/>
                <a:ea typeface="+mn-lt"/>
                <a:cs typeface="+mn-lt"/>
              </a:rPr>
              <a:t>4   99      3   0  71 1968      2.90     0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rgbClr val="000000"/>
                </a:solidFill>
                <a:latin typeface="Courier New"/>
                <a:ea typeface="+mn-lt"/>
                <a:cs typeface="+mn-lt"/>
              </a:rPr>
              <a:t>5  185      1   1  52 1965     12.08     1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rgbClr val="000000"/>
                </a:solidFill>
                <a:latin typeface="Courier New"/>
                <a:ea typeface="+mn-lt"/>
                <a:cs typeface="+mn-lt"/>
              </a:rPr>
              <a:t>6  204      1   1  28 1971      4.84     1</a:t>
            </a:r>
            <a:endParaRPr lang="en-GB" dirty="0">
              <a:latin typeface="Courier New"/>
            </a:endParaRPr>
          </a:p>
          <a:p>
            <a:endParaRPr lang="en-GB" sz="2000" dirty="0">
              <a:solidFill>
                <a:srgbClr val="1E2232"/>
              </a:solidFill>
              <a:latin typeface="Courier New"/>
              <a:ea typeface="+mn-lt"/>
              <a:cs typeface="+mn-lt"/>
            </a:endParaRPr>
          </a:p>
          <a:p>
            <a:r>
              <a:rPr lang="en-GB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boxplot(</a:t>
            </a:r>
            <a:r>
              <a:rPr lang="en-GB" sz="2000" dirty="0" err="1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Melanoma$thickness</a:t>
            </a:r>
            <a:r>
              <a:rPr lang="en-GB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,</a:t>
            </a:r>
            <a:endParaRPr lang="en-GB" dirty="0"/>
          </a:p>
          <a:p>
            <a:r>
              <a:rPr lang="en-GB" sz="2000" dirty="0">
                <a:solidFill>
                  <a:srgbClr val="1E2232"/>
                </a:solidFill>
                <a:latin typeface="Courier New"/>
                <a:ea typeface="Tahoma"/>
                <a:cs typeface="Arial"/>
              </a:rPr>
              <a:t>        </a:t>
            </a:r>
            <a:r>
              <a:rPr lang="en-GB" sz="2000" dirty="0" err="1">
                <a:solidFill>
                  <a:srgbClr val="1E2232"/>
                </a:solidFill>
                <a:latin typeface="Courier New"/>
                <a:ea typeface="Tahoma"/>
                <a:cs typeface="Arial"/>
              </a:rPr>
              <a:t>ylab</a:t>
            </a:r>
            <a:r>
              <a:rPr lang="en-GB" sz="2000" dirty="0">
                <a:solidFill>
                  <a:srgbClr val="1E2232"/>
                </a:solidFill>
                <a:latin typeface="Courier New"/>
                <a:ea typeface="Tahoma"/>
                <a:cs typeface="Arial"/>
              </a:rPr>
              <a:t>='Tumour thickness (mm)',</a:t>
            </a:r>
          </a:p>
          <a:p>
            <a:r>
              <a:rPr lang="en-GB" sz="2000" dirty="0">
                <a:solidFill>
                  <a:srgbClr val="1E2232"/>
                </a:solidFill>
                <a:latin typeface="Courier New"/>
                <a:ea typeface="Tahoma"/>
                <a:cs typeface="Arial"/>
              </a:rPr>
              <a:t>        col='white')</a:t>
            </a:r>
          </a:p>
        </p:txBody>
      </p:sp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36B22EB3-DFE9-9445-6C60-52199E2E4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361" y="1905985"/>
            <a:ext cx="5544863" cy="420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31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0F6AD-9267-8417-C697-3FD9B221F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CECAF-4572-0320-1C1F-CE935E7C5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Boxplot (IV) - more boxplots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67338-919A-9E99-3AAC-D2197CC6A0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7454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000" dirty="0">
                <a:solidFill>
                  <a:srgbClr val="1E2232"/>
                </a:solidFill>
                <a:latin typeface="Corbel"/>
                <a:ea typeface="+mn-lt"/>
                <a:cs typeface="+mn-lt"/>
              </a:rPr>
              <a:t>We want  </a:t>
            </a:r>
            <a:endParaRPr lang="en-US" dirty="0"/>
          </a:p>
          <a:p>
            <a:pPr marL="342900" indent="-342900">
              <a:buAutoNum type="arabicPeriod"/>
            </a:pPr>
            <a:r>
              <a:rPr lang="en-GB" sz="2000" dirty="0">
                <a:solidFill>
                  <a:srgbClr val="1E2232"/>
                </a:solidFill>
                <a:latin typeface="Corbel"/>
                <a:ea typeface="+mn-lt"/>
                <a:cs typeface="+mn-lt"/>
              </a:rPr>
              <a:t>separate boxplots for subgroups </a:t>
            </a:r>
            <a:endParaRPr lang="en-GB" sz="2000" dirty="0"/>
          </a:p>
          <a:p>
            <a:pPr marL="342900" indent="-342900">
              <a:buAutoNum type="arabicPeriod"/>
            </a:pPr>
            <a:r>
              <a:rPr lang="en-GB" sz="2000" dirty="0">
                <a:latin typeface="Corbel"/>
                <a:ea typeface="Tahoma"/>
                <a:cs typeface="Gill Sans Light"/>
              </a:rPr>
              <a:t>individual points overlaid </a:t>
            </a:r>
          </a:p>
          <a:p>
            <a:pPr marL="342900" indent="-342900">
              <a:buAutoNum type="arabicPeriod"/>
            </a:pPr>
            <a:endParaRPr lang="en-GB" sz="2000" dirty="0">
              <a:latin typeface="Corbel"/>
            </a:endParaRPr>
          </a:p>
          <a:p>
            <a:pPr marL="342900" indent="-342900">
              <a:buAutoNum type="arabicPeriod"/>
            </a:pPr>
            <a:endParaRPr lang="en-GB" sz="2000" dirty="0">
              <a:ea typeface="Tahoma"/>
              <a:cs typeface="Gill Sans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ea typeface="+mn-lt"/>
                <a:cs typeface="+mn-lt"/>
              </a:rPr>
              <a:t>status: 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fr-FR" sz="1800" err="1">
                <a:ea typeface="+mn-lt"/>
                <a:cs typeface="+mn-lt"/>
              </a:rPr>
              <a:t>died</a:t>
            </a:r>
            <a:r>
              <a:rPr lang="fr-FR" sz="1800" dirty="0">
                <a:ea typeface="+mn-lt"/>
                <a:cs typeface="+mn-lt"/>
              </a:rPr>
              <a:t> </a:t>
            </a:r>
            <a:r>
              <a:rPr lang="fr-FR" sz="1800" err="1">
                <a:ea typeface="+mn-lt"/>
                <a:cs typeface="+mn-lt"/>
              </a:rPr>
              <a:t>from</a:t>
            </a:r>
            <a:r>
              <a:rPr lang="fr-FR" sz="1800" dirty="0">
                <a:ea typeface="+mn-lt"/>
                <a:cs typeface="+mn-lt"/>
              </a:rPr>
              <a:t> </a:t>
            </a:r>
            <a:r>
              <a:rPr lang="fr-FR" sz="1800" err="1">
                <a:ea typeface="+mn-lt"/>
                <a:cs typeface="+mn-lt"/>
              </a:rPr>
              <a:t>melanoma</a:t>
            </a:r>
            <a:endParaRPr lang="en-US" sz="1800">
              <a:ea typeface="+mn-lt"/>
              <a:cs typeface="+mn-lt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fr-FR" sz="1800" dirty="0">
                <a:ea typeface="+mn-lt"/>
                <a:cs typeface="+mn-lt"/>
              </a:rPr>
              <a:t>alive</a:t>
            </a:r>
            <a:endParaRPr lang="en-US" sz="1800" dirty="0">
              <a:ea typeface="+mn-lt"/>
              <a:cs typeface="+mn-lt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fr-FR" sz="1800" err="1">
                <a:ea typeface="+mn-lt"/>
                <a:cs typeface="+mn-lt"/>
              </a:rPr>
              <a:t>dead</a:t>
            </a:r>
            <a:r>
              <a:rPr lang="fr-FR" sz="1800" dirty="0">
                <a:ea typeface="+mn-lt"/>
                <a:cs typeface="+mn-lt"/>
              </a:rPr>
              <a:t> </a:t>
            </a:r>
            <a:r>
              <a:rPr lang="fr-FR" sz="1800" err="1">
                <a:ea typeface="+mn-lt"/>
                <a:cs typeface="+mn-lt"/>
              </a:rPr>
              <a:t>from</a:t>
            </a:r>
            <a:r>
              <a:rPr lang="fr-FR" sz="1800" dirty="0">
                <a:ea typeface="+mn-lt"/>
                <a:cs typeface="+mn-lt"/>
              </a:rPr>
              <a:t> </a:t>
            </a:r>
            <a:r>
              <a:rPr lang="fr-FR" sz="1800" err="1">
                <a:ea typeface="+mn-lt"/>
                <a:cs typeface="+mn-lt"/>
              </a:rPr>
              <a:t>other</a:t>
            </a:r>
            <a:r>
              <a:rPr lang="fr-FR" sz="1800" dirty="0">
                <a:ea typeface="+mn-lt"/>
                <a:cs typeface="+mn-lt"/>
              </a:rPr>
              <a:t> causes</a:t>
            </a:r>
            <a:endParaRPr lang="en-US" sz="1800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endParaRPr lang="en-GB" sz="2000" dirty="0">
              <a:latin typeface="Corbe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635F4D-4FA3-3989-FEE0-687FFB373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008" y="1162324"/>
            <a:ext cx="7697295" cy="472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66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21D00-AC08-8DB8-0DD9-665275D58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BBB84-2625-6A3C-E69F-EA3CA3899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Boxplot (V) - data preparation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CF1C09-CD2B-0B10-8F10-9C1CD3F9B1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7454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# check if the </a:t>
            </a:r>
            <a:r>
              <a:rPr lang="fr-FR" sz="1800" b="1" err="1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grouping</a:t>
            </a:r>
            <a:r>
              <a:rPr lang="fr-FR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 variable </a:t>
            </a:r>
            <a:r>
              <a:rPr lang="fr-FR" sz="1800" b="1" err="1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is</a:t>
            </a:r>
            <a:r>
              <a:rPr lang="fr-FR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 a factor (</a:t>
            </a:r>
            <a:r>
              <a:rPr lang="fr-FR" sz="1800" b="1" err="1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it</a:t>
            </a:r>
            <a:r>
              <a:rPr lang="fr-FR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fr-FR" sz="1800" b="1" err="1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is</a:t>
            </a:r>
            <a:r>
              <a:rPr lang="fr-FR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 not!)</a:t>
            </a:r>
            <a:endParaRPr lang="en-US" sz="1800" b="1">
              <a:solidFill>
                <a:schemeClr val="accent4"/>
              </a:solidFill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str(Melanoma)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'</a:t>
            </a:r>
            <a:r>
              <a:rPr lang="en-US" sz="1800" err="1">
                <a:latin typeface="Courier New"/>
                <a:ea typeface="+mn-lt"/>
                <a:cs typeface="+mn-lt"/>
              </a:rPr>
              <a:t>data.frame</a:t>
            </a:r>
            <a:r>
              <a:rPr lang="en-US" sz="1800" dirty="0">
                <a:latin typeface="Courier New"/>
                <a:ea typeface="+mn-lt"/>
                <a:cs typeface="+mn-lt"/>
              </a:rPr>
              <a:t>': 205 obs. of  10 variables: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$ time     : int  10 30 35 99 185 204 210 232 232 279 ...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$ </a:t>
            </a:r>
            <a:r>
              <a:rPr lang="en-US" sz="1800" b="1" dirty="0">
                <a:solidFill>
                  <a:schemeClr val="tx2"/>
                </a:solidFill>
                <a:latin typeface="Courier New"/>
                <a:ea typeface="+mn-lt"/>
                <a:cs typeface="+mn-lt"/>
              </a:rPr>
              <a:t>status   : int</a:t>
            </a:r>
            <a:r>
              <a:rPr lang="en-US" sz="1800" dirty="0">
                <a:latin typeface="Courier New"/>
                <a:ea typeface="+mn-lt"/>
                <a:cs typeface="+mn-lt"/>
              </a:rPr>
              <a:t>  3 3 2 3 1 1 1 3 1 1 ...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$ sex      : int  1 1 1 0 1 1 1 0 1 0 ...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$ age      : int  76 56 41 71 52 28 77 60 49 68 ...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$ year     : int  1972 1968 1977 1968 1965 1971 1972 1974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$ thickness: num  6.76 0.65 1.34 2.9 12.08 ...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$ ulcer    : int  1 0 0 0 1 1 1 1 1 1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# coerce the </a:t>
            </a:r>
            <a:r>
              <a:rPr lang="fr-FR" sz="1800" b="1" dirty="0" err="1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grouping</a:t>
            </a:r>
            <a:r>
              <a:rPr lang="fr-FR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 variable to factor</a:t>
            </a:r>
            <a:endParaRPr lang="en-US" sz="1800" b="1">
              <a:solidFill>
                <a:schemeClr val="accent4"/>
              </a:solidFill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err="1">
                <a:latin typeface="Courier New"/>
                <a:ea typeface="+mn-lt"/>
                <a:cs typeface="+mn-lt"/>
              </a:rPr>
              <a:t>Melanoma$status</a:t>
            </a:r>
            <a:r>
              <a:rPr lang="en-US" sz="1800" dirty="0">
                <a:latin typeface="Courier New"/>
                <a:ea typeface="+mn-lt"/>
                <a:cs typeface="+mn-lt"/>
              </a:rPr>
              <a:t> &lt;- factor(</a:t>
            </a:r>
            <a:r>
              <a:rPr lang="en-US" sz="1800" err="1">
                <a:latin typeface="Courier New"/>
                <a:ea typeface="+mn-lt"/>
                <a:cs typeface="+mn-lt"/>
              </a:rPr>
              <a:t>Melanoma$status</a:t>
            </a:r>
            <a:r>
              <a:rPr lang="en-US" sz="1800" dirty="0">
                <a:latin typeface="Courier New"/>
                <a:ea typeface="+mn-lt"/>
                <a:cs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33676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EE0F8-786A-7CE9-7DA6-5DF9BD88D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B18A8-6CF9-4802-36C6-4AC6852F0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Boxplot (VI) - plotting code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1C1E38-6440-ECDB-54B9-BA70B57D72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74547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800" b="1" dirty="0">
                <a:latin typeface="Corbel"/>
                <a:ea typeface="+mn-lt"/>
                <a:cs typeface="+mn-lt"/>
              </a:rPr>
              <a:t>Method 1: data </a:t>
            </a:r>
            <a:r>
              <a:rPr lang="fr-FR" sz="1800" b="1" err="1">
                <a:latin typeface="Corbel"/>
                <a:ea typeface="+mn-lt"/>
                <a:cs typeface="+mn-lt"/>
              </a:rPr>
              <a:t>subsets</a:t>
            </a:r>
            <a:endParaRPr lang="fr-FR" sz="1800" b="1" err="1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boxplot(</a:t>
            </a:r>
            <a:r>
              <a:rPr lang="en-US" sz="1800" b="1" err="1">
                <a:latin typeface="Courier New"/>
                <a:ea typeface="+mn-lt"/>
                <a:cs typeface="+mn-lt"/>
              </a:rPr>
              <a:t>Melanoma$thickness</a:t>
            </a:r>
            <a:r>
              <a:rPr lang="en-US" sz="1800" b="1" dirty="0">
                <a:latin typeface="Courier New"/>
                <a:ea typeface="+mn-lt"/>
                <a:cs typeface="+mn-lt"/>
              </a:rPr>
              <a:t>[</a:t>
            </a:r>
            <a:r>
              <a:rPr lang="en-US" sz="1800" b="1" err="1">
                <a:latin typeface="Courier New"/>
                <a:ea typeface="+mn-lt"/>
                <a:cs typeface="+mn-lt"/>
              </a:rPr>
              <a:t>Melanoma$status</a:t>
            </a:r>
            <a:r>
              <a:rPr lang="en-US" sz="1800" b="1" dirty="0">
                <a:latin typeface="Courier New"/>
                <a:ea typeface="+mn-lt"/>
                <a:cs typeface="+mn-lt"/>
              </a:rPr>
              <a:t>=="1"],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1" dirty="0">
                <a:latin typeface="Courier New"/>
                <a:ea typeface="+mn-lt"/>
                <a:cs typeface="+mn-lt"/>
              </a:rPr>
              <a:t>        </a:t>
            </a:r>
            <a:r>
              <a:rPr lang="en-US" sz="1800" b="1" err="1">
                <a:latin typeface="Courier New"/>
                <a:ea typeface="+mn-lt"/>
                <a:cs typeface="+mn-lt"/>
              </a:rPr>
              <a:t>Melanoma$thickness</a:t>
            </a:r>
            <a:r>
              <a:rPr lang="en-US" sz="1800" b="1" dirty="0">
                <a:latin typeface="Courier New"/>
                <a:ea typeface="+mn-lt"/>
                <a:cs typeface="+mn-lt"/>
              </a:rPr>
              <a:t>[</a:t>
            </a:r>
            <a:r>
              <a:rPr lang="en-US" sz="1800" b="1" err="1">
                <a:latin typeface="Courier New"/>
                <a:ea typeface="+mn-lt"/>
                <a:cs typeface="+mn-lt"/>
              </a:rPr>
              <a:t>Melanoma$status</a:t>
            </a:r>
            <a:r>
              <a:rPr lang="en-US" sz="1800" b="1" dirty="0">
                <a:latin typeface="Courier New"/>
                <a:ea typeface="+mn-lt"/>
                <a:cs typeface="+mn-lt"/>
              </a:rPr>
              <a:t>=="2"],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1" dirty="0">
                <a:latin typeface="Courier New"/>
                <a:ea typeface="+mn-lt"/>
                <a:cs typeface="+mn-lt"/>
              </a:rPr>
              <a:t>        </a:t>
            </a:r>
            <a:r>
              <a:rPr lang="en-US" sz="1800" b="1" dirty="0" err="1">
                <a:latin typeface="Courier New"/>
                <a:ea typeface="+mn-lt"/>
                <a:cs typeface="+mn-lt"/>
              </a:rPr>
              <a:t>Melanoma$thickness</a:t>
            </a:r>
            <a:r>
              <a:rPr lang="en-US" sz="1800" b="1" dirty="0">
                <a:latin typeface="Courier New"/>
                <a:ea typeface="+mn-lt"/>
                <a:cs typeface="+mn-lt"/>
              </a:rPr>
              <a:t>[</a:t>
            </a:r>
            <a:r>
              <a:rPr lang="en-US" sz="1800" b="1" dirty="0" err="1">
                <a:latin typeface="Courier New"/>
                <a:ea typeface="+mn-lt"/>
                <a:cs typeface="+mn-lt"/>
              </a:rPr>
              <a:t>Melanoma$status</a:t>
            </a:r>
            <a:r>
              <a:rPr lang="en-US" sz="1800" b="1" dirty="0">
                <a:latin typeface="Courier New"/>
                <a:ea typeface="+mn-lt"/>
                <a:cs typeface="+mn-lt"/>
              </a:rPr>
              <a:t>=="3"],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       main="Thickness of melanoma per patient status",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       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xlab</a:t>
            </a:r>
            <a:r>
              <a:rPr lang="en-US" sz="1800" dirty="0">
                <a:latin typeface="Courier New"/>
                <a:ea typeface="+mn-lt"/>
                <a:cs typeface="+mn-lt"/>
              </a:rPr>
              <a:t>="status", 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ylab</a:t>
            </a:r>
            <a:r>
              <a:rPr lang="en-US" sz="1800" dirty="0">
                <a:latin typeface="Courier New"/>
                <a:ea typeface="+mn-lt"/>
                <a:cs typeface="+mn-lt"/>
              </a:rPr>
              <a:t>="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Tumour</a:t>
            </a:r>
            <a:r>
              <a:rPr lang="en-US" sz="1800" dirty="0">
                <a:latin typeface="Courier New"/>
                <a:ea typeface="+mn-lt"/>
                <a:cs typeface="+mn-lt"/>
              </a:rPr>
              <a:t> thickness", 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       names=c("1","2","3"))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points(</a:t>
            </a:r>
            <a:r>
              <a:rPr lang="en-US" sz="1800" err="1">
                <a:latin typeface="Courier New"/>
                <a:ea typeface="+mn-lt"/>
                <a:cs typeface="+mn-lt"/>
              </a:rPr>
              <a:t>Melanoma$status</a:t>
            </a:r>
            <a:r>
              <a:rPr lang="en-US" sz="1800" dirty="0">
                <a:latin typeface="Courier New"/>
                <a:ea typeface="+mn-lt"/>
                <a:cs typeface="+mn-lt"/>
              </a:rPr>
              <a:t>, </a:t>
            </a:r>
            <a:r>
              <a:rPr lang="en-US" sz="1800" err="1">
                <a:latin typeface="Courier New"/>
                <a:ea typeface="+mn-lt"/>
                <a:cs typeface="+mn-lt"/>
              </a:rPr>
              <a:t>Melanoma$thickness</a:t>
            </a:r>
            <a:r>
              <a:rPr lang="en-US" sz="1800" dirty="0">
                <a:latin typeface="Courier New"/>
                <a:ea typeface="+mn-lt"/>
                <a:cs typeface="+mn-lt"/>
              </a:rPr>
              <a:t>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        col="blue",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pch</a:t>
            </a:r>
            <a:r>
              <a:rPr lang="en-US" sz="1800" dirty="0">
                <a:latin typeface="Courier New"/>
                <a:ea typeface="+mn-lt"/>
                <a:cs typeface="+mn-lt"/>
              </a:rPr>
              <a:t>=19) </a:t>
            </a:r>
            <a:r>
              <a:rPr lang="en-US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#adds the actual data points to the plot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solidFill>
                <a:srgbClr val="4F6228"/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solidFill>
                  <a:srgbClr val="333333"/>
                </a:solidFill>
                <a:ea typeface="+mn-lt"/>
                <a:cs typeface="+mn-lt"/>
              </a:rPr>
              <a:t>Method 2: Formulas</a:t>
            </a:r>
            <a:endParaRPr lang="en-US" sz="2000" dirty="0">
              <a:solidFill>
                <a:srgbClr val="333333"/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>
                <a:latin typeface="Courier New"/>
                <a:ea typeface="+mn-lt"/>
                <a:cs typeface="+mn-lt"/>
              </a:rPr>
              <a:t>boxplot(</a:t>
            </a:r>
            <a:r>
              <a:rPr lang="en-US" sz="1800" b="1">
                <a:latin typeface="Courier New"/>
                <a:ea typeface="+mn-lt"/>
                <a:cs typeface="+mn-lt"/>
              </a:rPr>
              <a:t>thickness ~ status</a:t>
            </a:r>
            <a:r>
              <a:rPr lang="en-US" sz="1800">
                <a:latin typeface="Courier New"/>
                <a:ea typeface="+mn-lt"/>
                <a:cs typeface="+mn-lt"/>
              </a:rPr>
              <a:t>, data=Melanoma, </a:t>
            </a:r>
            <a:endParaRPr lang="en-US" sz="18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        main="Thickness of melanoma per patient status",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        </a:t>
            </a:r>
            <a:r>
              <a:rPr lang="en-US" sz="1800" err="1">
                <a:latin typeface="Courier New"/>
                <a:ea typeface="+mn-lt"/>
                <a:cs typeface="+mn-lt"/>
              </a:rPr>
              <a:t>xlab</a:t>
            </a:r>
            <a:r>
              <a:rPr lang="en-US" sz="1800" dirty="0">
                <a:latin typeface="Courier New"/>
                <a:ea typeface="+mn-lt"/>
                <a:cs typeface="+mn-lt"/>
              </a:rPr>
              <a:t>="status", </a:t>
            </a:r>
            <a:r>
              <a:rPr lang="en-US" sz="1800" err="1">
                <a:latin typeface="Courier New"/>
                <a:ea typeface="+mn-lt"/>
                <a:cs typeface="+mn-lt"/>
              </a:rPr>
              <a:t>ylab</a:t>
            </a:r>
            <a:r>
              <a:rPr lang="en-US" sz="1800" dirty="0">
                <a:latin typeface="Courier New"/>
                <a:ea typeface="+mn-lt"/>
                <a:cs typeface="+mn-lt"/>
              </a:rPr>
              <a:t>="</a:t>
            </a:r>
            <a:r>
              <a:rPr lang="en-US" sz="1800" err="1">
                <a:latin typeface="Courier New"/>
                <a:ea typeface="+mn-lt"/>
                <a:cs typeface="+mn-lt"/>
              </a:rPr>
              <a:t>Tumour</a:t>
            </a:r>
            <a:r>
              <a:rPr lang="en-US" sz="1800" dirty="0">
                <a:latin typeface="Courier New"/>
                <a:ea typeface="+mn-lt"/>
                <a:cs typeface="+mn-lt"/>
              </a:rPr>
              <a:t> thickness")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points(thickness ~ status, data=Melanoma,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        col="blue", 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pch</a:t>
            </a:r>
            <a:r>
              <a:rPr lang="en-US" sz="1800" dirty="0">
                <a:latin typeface="Courier New"/>
                <a:ea typeface="+mn-lt"/>
                <a:cs typeface="+mn-lt"/>
              </a:rPr>
              <a:t>=19)</a:t>
            </a:r>
            <a:r>
              <a:rPr lang="en-US" sz="1800" dirty="0">
                <a:solidFill>
                  <a:srgbClr val="4F81BD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#adds the actual data points to the plot</a:t>
            </a:r>
          </a:p>
        </p:txBody>
      </p:sp>
    </p:spTree>
    <p:extLst>
      <p:ext uri="{BB962C8B-B14F-4D97-AF65-F5344CB8AC3E}">
        <p14:creationId xmlns:p14="http://schemas.microsoft.com/office/powerpoint/2010/main" val="2794903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774F7-CFFA-F83B-45DE-36901830C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21882-8CFE-1CFC-03CD-9711436D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Boxplot (VII) - result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00C457-BD58-A3B5-FFA2-89F1B6F4A7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7454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800" b="1" dirty="0" err="1">
                <a:solidFill>
                  <a:srgbClr val="1E2232"/>
                </a:solidFill>
                <a:latin typeface="Corbel"/>
                <a:ea typeface="+mn-lt"/>
                <a:cs typeface="+mn-lt"/>
              </a:rPr>
              <a:t>Both</a:t>
            </a:r>
            <a:r>
              <a:rPr lang="fr-FR" sz="1800" b="1" dirty="0">
                <a:solidFill>
                  <a:srgbClr val="1E2232"/>
                </a:solidFill>
                <a:latin typeface="Corbel"/>
                <a:ea typeface="+mn-lt"/>
                <a:cs typeface="+mn-lt"/>
              </a:rPr>
              <a:t> </a:t>
            </a:r>
            <a:r>
              <a:rPr lang="fr-FR" sz="1800" b="1" dirty="0" err="1">
                <a:solidFill>
                  <a:srgbClr val="1E2232"/>
                </a:solidFill>
                <a:latin typeface="Corbel"/>
                <a:ea typeface="+mn-lt"/>
                <a:cs typeface="+mn-lt"/>
              </a:rPr>
              <a:t>methods</a:t>
            </a:r>
            <a:r>
              <a:rPr lang="fr-FR" sz="1800" b="1" dirty="0">
                <a:solidFill>
                  <a:srgbClr val="1E2232"/>
                </a:solidFill>
                <a:latin typeface="Corbel"/>
                <a:ea typeface="+mn-lt"/>
                <a:cs typeface="+mn-lt"/>
              </a:rPr>
              <a:t> </a:t>
            </a:r>
            <a:r>
              <a:rPr lang="fr-FR" sz="1800" b="1" dirty="0" err="1">
                <a:solidFill>
                  <a:srgbClr val="1E2232"/>
                </a:solidFill>
                <a:latin typeface="Corbel"/>
                <a:ea typeface="+mn-lt"/>
                <a:cs typeface="+mn-lt"/>
              </a:rPr>
              <a:t>give</a:t>
            </a:r>
            <a:r>
              <a:rPr lang="fr-FR" sz="1800" b="1" dirty="0">
                <a:solidFill>
                  <a:srgbClr val="1E2232"/>
                </a:solidFill>
                <a:latin typeface="Corbel"/>
                <a:ea typeface="+mn-lt"/>
                <a:cs typeface="+mn-lt"/>
              </a:rPr>
              <a:t> the </a:t>
            </a:r>
            <a:r>
              <a:rPr lang="fr-FR" sz="1800" b="1" dirty="0" err="1">
                <a:solidFill>
                  <a:srgbClr val="1E2232"/>
                </a:solidFill>
                <a:latin typeface="Corbel"/>
                <a:ea typeface="+mn-lt"/>
                <a:cs typeface="+mn-lt"/>
              </a:rPr>
              <a:t>same</a:t>
            </a:r>
            <a:r>
              <a:rPr lang="fr-FR" sz="1800" b="1" dirty="0">
                <a:solidFill>
                  <a:srgbClr val="1E2232"/>
                </a:solidFill>
                <a:latin typeface="Corbel"/>
                <a:ea typeface="+mn-lt"/>
                <a:cs typeface="+mn-lt"/>
              </a:rPr>
              <a:t> </a:t>
            </a:r>
            <a:r>
              <a:rPr lang="fr-FR" sz="1800" b="1" dirty="0" err="1">
                <a:solidFill>
                  <a:srgbClr val="1E2232"/>
                </a:solidFill>
                <a:latin typeface="Corbel"/>
                <a:ea typeface="+mn-lt"/>
                <a:cs typeface="+mn-lt"/>
              </a:rPr>
              <a:t>result</a:t>
            </a:r>
            <a:r>
              <a:rPr lang="fr-FR" sz="1800" b="1" dirty="0">
                <a:solidFill>
                  <a:srgbClr val="1E2232"/>
                </a:solidFill>
                <a:latin typeface="Corbel"/>
                <a:ea typeface="+mn-lt"/>
                <a:cs typeface="+mn-lt"/>
              </a:rPr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BB2349-7816-B2DA-2ABF-D656BC005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217" y="1469399"/>
            <a:ext cx="7697295" cy="472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64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AA484-F995-A488-E7E0-1799E6E14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5495D-A134-1ECD-D568-4EBD811F1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Pairs scatter plot - pairs()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39775-40D5-17B2-6461-83E0CF4666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43740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</a:pPr>
            <a:r>
              <a:rPr lang="en-US" sz="2000" dirty="0">
                <a:latin typeface="Corbel"/>
                <a:ea typeface="+mn-lt"/>
                <a:cs typeface="Arial"/>
              </a:rPr>
              <a:t>If x is a matrix or a data frame, </a:t>
            </a:r>
            <a:r>
              <a:rPr lang="en-US" sz="2000" b="1" dirty="0">
                <a:latin typeface="Corbel"/>
                <a:ea typeface="+mn-lt"/>
                <a:cs typeface="Arial"/>
              </a:rPr>
              <a:t>pairs()</a:t>
            </a:r>
            <a:r>
              <a:rPr lang="en-US" sz="2000" dirty="0">
                <a:latin typeface="Corbel"/>
                <a:ea typeface="+mn-lt"/>
                <a:cs typeface="Arial"/>
              </a:rPr>
              <a:t> draws </a:t>
            </a:r>
            <a:endParaRPr lang="en-US" sz="2000">
              <a:latin typeface="Corbel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</a:pPr>
            <a:r>
              <a:rPr lang="en-US" sz="2000" dirty="0">
                <a:latin typeface="Corbel"/>
                <a:ea typeface="+mn-lt"/>
                <a:cs typeface="Arial"/>
              </a:rPr>
              <a:t>all possible bivariate plots between the </a:t>
            </a:r>
            <a:endParaRPr lang="en-US" sz="2000">
              <a:latin typeface="Corbel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</a:pPr>
            <a:r>
              <a:rPr lang="en-US" sz="2000" dirty="0">
                <a:latin typeface="Corbel"/>
                <a:ea typeface="+mn-lt"/>
                <a:cs typeface="Arial"/>
              </a:rPr>
              <a:t>columns of x. </a:t>
            </a:r>
            <a:endParaRPr lang="en-US" sz="2000" dirty="0">
              <a:latin typeface="Corbel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</a:pPr>
            <a:endParaRPr lang="fr-FR" sz="20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</a:pPr>
            <a:r>
              <a:rPr lang="fr-FR" sz="1800" dirty="0">
                <a:latin typeface="Courier New"/>
                <a:ea typeface="+mn-lt"/>
                <a:cs typeface="+mn-lt"/>
              </a:rPr>
              <a:t>data(iris)</a:t>
            </a:r>
            <a:endParaRPr lang="fr-FR" sz="1800"/>
          </a:p>
          <a:p>
            <a:pPr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</a:pPr>
            <a:r>
              <a:rPr lang="fr-FR" sz="1800" dirty="0">
                <a:latin typeface="Courier New"/>
                <a:ea typeface="+mn-lt"/>
                <a:cs typeface="+mn-lt"/>
              </a:rPr>
              <a:t>pairs(iris[,1:4], </a:t>
            </a:r>
            <a:r>
              <a:rPr lang="fr-FR" sz="1800" dirty="0" err="1">
                <a:latin typeface="Courier New"/>
                <a:ea typeface="+mn-lt"/>
                <a:cs typeface="+mn-lt"/>
              </a:rPr>
              <a:t>pch</a:t>
            </a:r>
            <a:r>
              <a:rPr lang="fr-FR" sz="1800" dirty="0">
                <a:latin typeface="Courier New"/>
                <a:ea typeface="+mn-lt"/>
                <a:cs typeface="+mn-lt"/>
              </a:rPr>
              <a:t>=19, </a:t>
            </a:r>
            <a:endParaRPr lang="en-US" sz="180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</a:pPr>
            <a:r>
              <a:rPr lang="fr-FR" sz="1800" dirty="0">
                <a:latin typeface="Courier New"/>
                <a:ea typeface="+mn-lt"/>
                <a:cs typeface="+mn-lt"/>
              </a:rPr>
              <a:t>      col=</a:t>
            </a:r>
            <a:r>
              <a:rPr lang="en-GB" sz="1800" dirty="0">
                <a:latin typeface="Courier New"/>
                <a:ea typeface="+mn-lt"/>
                <a:cs typeface="Courier New"/>
              </a:rPr>
              <a:t>colormap[ </a:t>
            </a:r>
            <a:r>
              <a:rPr lang="en-GB" sz="1800" err="1">
                <a:latin typeface="Courier New"/>
                <a:ea typeface="+mn-lt"/>
                <a:cs typeface="Courier New"/>
              </a:rPr>
              <a:t>iris$Species</a:t>
            </a:r>
            <a:r>
              <a:rPr lang="en-GB" sz="1800" dirty="0">
                <a:latin typeface="Courier New"/>
                <a:ea typeface="+mn-lt"/>
                <a:cs typeface="Courier New"/>
              </a:rPr>
              <a:t> ]</a:t>
            </a:r>
            <a:r>
              <a:rPr lang="fr-FR" sz="1800" dirty="0">
                <a:latin typeface="Courier New"/>
                <a:ea typeface="+mn-lt"/>
                <a:cs typeface="+mn-lt"/>
              </a:rPr>
              <a:t>) </a:t>
            </a:r>
            <a:endParaRPr lang="en-US" sz="180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fr-FR" sz="2000" b="1" dirty="0">
              <a:latin typeface="Courier New"/>
              <a:ea typeface="+mn-lt"/>
              <a:cs typeface="+mn-lt"/>
            </a:endParaRPr>
          </a:p>
        </p:txBody>
      </p:sp>
      <p:pic>
        <p:nvPicPr>
          <p:cNvPr id="4" name="Picture 3" descr="A collage of multiple dots&#10;&#10;Description automatically generated">
            <a:extLst>
              <a:ext uri="{FF2B5EF4-FFF2-40B4-BE49-F238E27FC236}">
                <a16:creationId xmlns:a16="http://schemas.microsoft.com/office/drawing/2014/main" id="{177C00AD-8769-9E52-5637-3DF7F2E60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2816" y="110358"/>
            <a:ext cx="6264439" cy="570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31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30603-AE0C-5537-C3AE-B77F4AA6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Building graphics in 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03244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125AD-7256-DA5C-3208-AFD853F9B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4877-3141-A28A-0AA8-0A6575285D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991" y="318882"/>
            <a:ext cx="5719843" cy="1168976"/>
          </a:xfrm>
        </p:spPr>
        <p:txBody>
          <a:bodyPr/>
          <a:lstStyle/>
          <a:p>
            <a:r>
              <a:rPr lang="en-GB" dirty="0">
                <a:ea typeface="Verdana"/>
              </a:rPr>
              <a:t>Let's practice - 8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BE0A20-F3E7-7560-EAC2-EC93F4C39667}"/>
              </a:ext>
            </a:extLst>
          </p:cNvPr>
          <p:cNvSpPr txBox="1"/>
          <p:nvPr/>
        </p:nvSpPr>
        <p:spPr>
          <a:xfrm>
            <a:off x="674413" y="1182414"/>
            <a:ext cx="10098689" cy="29700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This is a continuation of the previous practice: we will continue to plot the mice data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48615" indent="-342900">
              <a:spcBef>
                <a:spcPts val="723"/>
              </a:spcBef>
              <a:spcAft>
                <a:spcPts val="283"/>
              </a:spcAft>
              <a:buAutoNum type="arabicPeriod"/>
            </a:pPr>
            <a:r>
              <a:rPr lang="en-US" dirty="0">
                <a:solidFill>
                  <a:srgbClr val="262626"/>
                </a:solidFill>
                <a:latin typeface="Corbel"/>
                <a:cs typeface="Arial"/>
              </a:rPr>
              <a:t>Plot a </a:t>
            </a:r>
            <a:r>
              <a:rPr lang="en-US" b="1" dirty="0">
                <a:solidFill>
                  <a:srgbClr val="262626"/>
                </a:solidFill>
                <a:latin typeface="Corbel"/>
                <a:cs typeface="Arial"/>
              </a:rPr>
              <a:t>histogram</a:t>
            </a:r>
            <a:r>
              <a:rPr lang="en-US" dirty="0">
                <a:solidFill>
                  <a:srgbClr val="262626"/>
                </a:solidFill>
                <a:latin typeface="Corbel"/>
                <a:cs typeface="Arial"/>
              </a:rPr>
              <a:t> of mouse weight and customize it with title, labels,  colors.</a:t>
            </a:r>
            <a:br>
              <a:rPr lang="en-US" dirty="0">
                <a:latin typeface="Corbel"/>
                <a:cs typeface="Arial"/>
              </a:rPr>
            </a:br>
            <a:r>
              <a:rPr lang="en-US" dirty="0">
                <a:solidFill>
                  <a:srgbClr val="262626"/>
                </a:solidFill>
                <a:latin typeface="Corbel"/>
                <a:cs typeface="Arial"/>
              </a:rPr>
              <a:t>Represent the density line on top.</a:t>
            </a:r>
          </a:p>
          <a:p>
            <a:pPr marL="348615" indent="-342900">
              <a:spcBef>
                <a:spcPts val="723"/>
              </a:spcBef>
              <a:spcAft>
                <a:spcPts val="283"/>
              </a:spcAft>
              <a:buAutoNum type="arabicPeriod"/>
            </a:pPr>
            <a:r>
              <a:rPr lang="en-US" dirty="0">
                <a:solidFill>
                  <a:srgbClr val="262626"/>
                </a:solidFill>
                <a:ea typeface="+mn-lt"/>
                <a:cs typeface="+mn-lt"/>
              </a:rPr>
              <a:t>Make </a:t>
            </a:r>
            <a:r>
              <a:rPr lang="en-US" b="1" dirty="0">
                <a:solidFill>
                  <a:srgbClr val="262626"/>
                </a:solidFill>
                <a:ea typeface="+mn-lt"/>
                <a:cs typeface="+mn-lt"/>
              </a:rPr>
              <a:t>boxplots</a:t>
            </a:r>
            <a:r>
              <a:rPr lang="en-US" dirty="0">
                <a:solidFill>
                  <a:srgbClr val="262626"/>
                </a:solidFill>
                <a:ea typeface="+mn-lt"/>
                <a:cs typeface="+mn-lt"/>
              </a:rPr>
              <a:t> of weights from WT and KO mice. Customize with title, labels, colors.</a:t>
            </a:r>
          </a:p>
          <a:p>
            <a:pPr marL="348615" indent="-342900">
              <a:spcBef>
                <a:spcPts val="723"/>
              </a:spcBef>
              <a:spcAft>
                <a:spcPts val="283"/>
              </a:spcAft>
              <a:buAutoNum type="arabicPeriod"/>
            </a:pPr>
            <a:r>
              <a:rPr lang="en-US" i="1" dirty="0">
                <a:solidFill>
                  <a:srgbClr val="262626"/>
                </a:solidFill>
                <a:ea typeface="+mn-lt"/>
                <a:cs typeface="+mn-lt"/>
              </a:rPr>
              <a:t>Optional: </a:t>
            </a:r>
            <a:r>
              <a:rPr lang="en-US" dirty="0">
                <a:solidFill>
                  <a:srgbClr val="262626"/>
                </a:solidFill>
                <a:ea typeface="+mn-lt"/>
                <a:cs typeface="+mn-lt"/>
              </a:rPr>
              <a:t>Repeat 2 with diet instead of genotype.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4687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A7508-3CDD-DEF1-A55B-2EF24F329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7F195-59C4-CDCC-8915-7F6CA6685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Permanent graphic changes (I)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ECC06-9FDE-9031-3276-287B8BCDEF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7454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2000" dirty="0">
                <a:latin typeface="Corbel"/>
                <a:ea typeface="+mn-lt"/>
                <a:cs typeface="Arial"/>
              </a:rPr>
              <a:t>The function </a:t>
            </a:r>
            <a:r>
              <a:rPr lang="en-US" sz="2000" b="1" dirty="0">
                <a:latin typeface="Corbel"/>
                <a:ea typeface="+mn-lt"/>
                <a:cs typeface="Arial"/>
              </a:rPr>
              <a:t>par() </a:t>
            </a:r>
            <a:r>
              <a:rPr lang="en-US" sz="2000" dirty="0">
                <a:latin typeface="Corbel"/>
                <a:ea typeface="+mn-lt"/>
                <a:cs typeface="Arial"/>
              </a:rPr>
              <a:t>allows to change the default values of many plotting parameters. 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2000" dirty="0">
                <a:latin typeface="Corbel"/>
                <a:ea typeface="+mn-lt"/>
                <a:cs typeface="Arial"/>
              </a:rPr>
              <a:t>All future calls to graphics functions will be affected. 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sz="20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2000" b="1" dirty="0">
                <a:latin typeface="Corbel"/>
                <a:ea typeface="+mn-lt"/>
                <a:cs typeface="Arial"/>
              </a:rPr>
              <a:t>Example 1</a:t>
            </a:r>
            <a:r>
              <a:rPr lang="en-US" sz="2000" dirty="0">
                <a:latin typeface="Corbel"/>
                <a:ea typeface="+mn-lt"/>
                <a:cs typeface="Arial"/>
              </a:rPr>
              <a:t>: set plotting colors and symbols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par(col="red", </a:t>
            </a:r>
            <a:r>
              <a:rPr lang="en-US" sz="2000" err="1">
                <a:latin typeface="Courier New"/>
                <a:ea typeface="+mn-lt"/>
                <a:cs typeface="+mn-lt"/>
              </a:rPr>
              <a:t>pch</a:t>
            </a:r>
            <a:r>
              <a:rPr lang="en-US" sz="2000" dirty="0">
                <a:latin typeface="Courier New"/>
                <a:ea typeface="+mn-lt"/>
                <a:cs typeface="+mn-lt"/>
              </a:rPr>
              <a:t>=15) 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sz="20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2000" b="1" dirty="0">
                <a:latin typeface="Corbel"/>
                <a:ea typeface="+mn-lt"/>
                <a:cs typeface="Arial"/>
              </a:rPr>
              <a:t>Example 2</a:t>
            </a:r>
            <a:r>
              <a:rPr lang="en-US" sz="2000" dirty="0">
                <a:latin typeface="Corbel"/>
                <a:ea typeface="+mn-lt"/>
                <a:cs typeface="Arial"/>
              </a:rPr>
              <a:t>: set margin widths for subsequent plots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b="1">
                <a:latin typeface="Corbel"/>
                <a:ea typeface="+mn-lt"/>
                <a:cs typeface="Arial"/>
              </a:rPr>
              <a:t>mar </a:t>
            </a:r>
            <a:r>
              <a:rPr lang="en-US" sz="2000">
                <a:latin typeface="Corbel"/>
                <a:ea typeface="+mn-lt"/>
                <a:cs typeface="Arial"/>
              </a:rPr>
              <a:t>sets plot margins in number of lines</a:t>
            </a:r>
            <a:endParaRPr lang="en-US" sz="2000" dirty="0">
              <a:latin typeface="Corbel"/>
              <a:ea typeface="+mn-lt"/>
              <a:cs typeface="Arial"/>
            </a:endParaRP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b="1" err="1">
                <a:latin typeface="Corbel"/>
                <a:ea typeface="+mn-lt"/>
                <a:cs typeface="Arial"/>
              </a:rPr>
              <a:t>mai</a:t>
            </a:r>
            <a:r>
              <a:rPr lang="en-US" sz="2000">
                <a:latin typeface="Corbel"/>
                <a:ea typeface="+mn-lt"/>
                <a:cs typeface="Arial"/>
              </a:rPr>
              <a:t> sets plot margins in inches</a:t>
            </a:r>
            <a:endParaRPr lang="en-US" sz="2000" dirty="0">
              <a:latin typeface="Corbel"/>
              <a:ea typeface="+mn-lt"/>
              <a:cs typeface="Arial"/>
            </a:endParaRP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fr-CH" sz="2000">
                <a:latin typeface="Corbel"/>
                <a:ea typeface="+mn-lt"/>
                <a:cs typeface="Arial"/>
              </a:rPr>
              <a:t>use </a:t>
            </a:r>
            <a:r>
              <a:rPr lang="fr-CH" sz="2000" err="1">
                <a:latin typeface="Corbel"/>
                <a:ea typeface="+mn-lt"/>
                <a:cs typeface="Arial"/>
              </a:rPr>
              <a:t>vectors</a:t>
            </a:r>
            <a:r>
              <a:rPr lang="fr-CH" sz="2000">
                <a:latin typeface="Corbel"/>
                <a:ea typeface="+mn-lt"/>
                <a:cs typeface="Arial"/>
              </a:rPr>
              <a:t> of 4 values (c(0,1,1,2)) for the </a:t>
            </a:r>
            <a:r>
              <a:rPr lang="fr-CH" sz="2000" err="1">
                <a:latin typeface="Corbel"/>
                <a:ea typeface="+mn-lt"/>
                <a:cs typeface="Arial"/>
              </a:rPr>
              <a:t>bottom</a:t>
            </a:r>
            <a:r>
              <a:rPr lang="fr-CH" sz="2000">
                <a:latin typeface="Corbel"/>
                <a:ea typeface="+mn-lt"/>
                <a:cs typeface="Arial"/>
              </a:rPr>
              <a:t>, </a:t>
            </a:r>
            <a:r>
              <a:rPr lang="fr-CH" sz="2000" err="1">
                <a:latin typeface="Corbel"/>
                <a:ea typeface="+mn-lt"/>
                <a:cs typeface="Arial"/>
              </a:rPr>
              <a:t>left</a:t>
            </a:r>
            <a:r>
              <a:rPr lang="fr-CH" sz="2000">
                <a:latin typeface="Corbel"/>
                <a:ea typeface="+mn-lt"/>
                <a:cs typeface="Arial"/>
              </a:rPr>
              <a:t>, top, and right </a:t>
            </a:r>
            <a:r>
              <a:rPr lang="fr-CH" sz="2000" err="1">
                <a:latin typeface="Corbel"/>
                <a:ea typeface="+mn-lt"/>
                <a:cs typeface="Arial"/>
              </a:rPr>
              <a:t>margins</a:t>
            </a:r>
            <a:endParaRPr lang="en-US" sz="2000">
              <a:latin typeface="Corbel"/>
              <a:ea typeface="+mn-lt"/>
              <a:cs typeface="Arial"/>
            </a:endParaRP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endParaRPr lang="en-US" sz="2000" dirty="0">
              <a:latin typeface="Corbel"/>
              <a:ea typeface="+mn-lt"/>
              <a:cs typeface="Arial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>
                <a:latin typeface="Courier New"/>
                <a:ea typeface="+mn-lt"/>
                <a:cs typeface="+mn-lt"/>
              </a:rPr>
              <a:t>par(mar=c(5.1,4.1,4.1,2.1))     </a:t>
            </a:r>
            <a:r>
              <a:rPr lang="en-US" sz="2000" b="1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#set margins in lines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>
                <a:latin typeface="Courier New"/>
                <a:ea typeface="+mn-lt"/>
                <a:cs typeface="+mn-lt"/>
              </a:rPr>
              <a:t>par(mai=c(1.02,0.82,0.82,0.42)) </a:t>
            </a:r>
            <a:r>
              <a:rPr lang="en-US" sz="2000" b="1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#set margins in inches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20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fr-FR" sz="2000" b="1" dirty="0">
              <a:latin typeface="Corbel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5715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DA33E-4716-8686-9E29-A7EB22D74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B3C7B-6B22-C0F8-949B-42A1BFE0E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Permanent graphic changes (II)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EC672-5561-9CE0-D3EE-F9CC541060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4498428" cy="47454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2000" dirty="0">
                <a:latin typeface="Corbel"/>
                <a:ea typeface="+mn-lt"/>
                <a:cs typeface="Arial"/>
              </a:rPr>
              <a:t>Normal margins </a:t>
            </a:r>
            <a:endParaRPr lang="en-US"/>
          </a:p>
          <a:p>
            <a:pPr marL="0" lvl="1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sz="2000" b="1">
                <a:solidFill>
                  <a:schemeClr val="accent4"/>
                </a:solidFill>
                <a:latin typeface="Courier New"/>
                <a:ea typeface="+mn-lt"/>
                <a:cs typeface="Arial"/>
              </a:rPr>
              <a:t># bottom, left, top, right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Courier New"/>
                <a:ea typeface="+mn-lt"/>
                <a:cs typeface="+mn-lt"/>
              </a:rPr>
              <a:t>par(mar=c(5.1,4.1,4.1,2.1))</a:t>
            </a:r>
            <a:endParaRPr lang="en-US" sz="2000" b="1" dirty="0">
              <a:solidFill>
                <a:schemeClr val="accent4"/>
              </a:solidFill>
              <a:latin typeface="Courier New"/>
              <a:ea typeface="+mn-lt"/>
              <a:cs typeface="+mn-lt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Plot(1:10)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fr-FR" sz="2000" b="1">
              <a:solidFill>
                <a:srgbClr val="1E2232"/>
              </a:solidFill>
              <a:latin typeface="Corbel"/>
              <a:ea typeface="+mn-lt"/>
              <a:cs typeface="+mn-lt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A18249E-BD0C-FCCD-7A59-950D6C82D399}"/>
              </a:ext>
            </a:extLst>
          </p:cNvPr>
          <p:cNvSpPr txBox="1">
            <a:spLocks/>
          </p:cNvSpPr>
          <p:nvPr/>
        </p:nvSpPr>
        <p:spPr>
          <a:xfrm>
            <a:off x="6035565" y="938157"/>
            <a:ext cx="4532547" cy="47454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1pPr>
            <a:lvl2pPr marL="358775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Tx/>
              <a:buBlip>
                <a:blip r:embed="rId2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669925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Tx/>
              <a:buBlip>
                <a:blip r:embed="rId2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  <a:lvl4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4pPr>
            <a:lvl5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2000" dirty="0">
                <a:latin typeface="Corbel"/>
                <a:ea typeface="+mn-lt"/>
                <a:cs typeface="Arial"/>
              </a:rPr>
              <a:t>Wide margins </a:t>
            </a:r>
            <a:endParaRPr lang="en-US" dirty="0"/>
          </a:p>
          <a:p>
            <a:pPr marL="0" lvl="1" indent="0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en-US" sz="2000" b="1" dirty="0">
                <a:solidFill>
                  <a:schemeClr val="accent4"/>
                </a:solidFill>
                <a:latin typeface="Courier New"/>
                <a:ea typeface="+mn-lt"/>
                <a:cs typeface="Arial"/>
              </a:rPr>
              <a:t># bottom, left, top, right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Courier New"/>
                <a:ea typeface="+mn-lt"/>
                <a:cs typeface="+mn-lt"/>
              </a:rPr>
              <a:t>par(mar=c(</a:t>
            </a:r>
            <a:r>
              <a:rPr lang="en-US" sz="2000">
                <a:latin typeface="Courier New"/>
                <a:ea typeface="+mn-lt"/>
                <a:cs typeface="+mn-lt"/>
              </a:rPr>
              <a:t>8.1,8.1,8.1,8.1</a:t>
            </a:r>
            <a:r>
              <a:rPr lang="en-US" sz="2000" dirty="0">
                <a:latin typeface="Courier New"/>
                <a:ea typeface="+mn-lt"/>
                <a:cs typeface="+mn-lt"/>
              </a:rPr>
              <a:t>))</a:t>
            </a:r>
            <a:endParaRPr lang="en-US" sz="2000" b="1" dirty="0">
              <a:latin typeface="Courier New"/>
              <a:ea typeface="+mn-lt"/>
              <a:cs typeface="+mn-lt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Plot(1:10)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fr-FR" sz="2000" b="1">
              <a:solidFill>
                <a:srgbClr val="1E2232"/>
              </a:solidFill>
              <a:latin typeface="Corbel"/>
              <a:ea typeface="+mn-lt"/>
              <a:cs typeface="+mn-lt"/>
            </a:endParaRPr>
          </a:p>
        </p:txBody>
      </p:sp>
      <p:pic>
        <p:nvPicPr>
          <p:cNvPr id="6" name="Picture 5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1A160DB5-E89D-D8A6-BD77-27A2CA8BB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426" y="2472669"/>
            <a:ext cx="3743325" cy="3733800"/>
          </a:xfrm>
          <a:prstGeom prst="rect">
            <a:avLst/>
          </a:prstGeom>
        </p:spPr>
      </p:pic>
      <p:pic>
        <p:nvPicPr>
          <p:cNvPr id="7" name="Picture 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C9EEFD8C-B77F-E671-02D9-FFA0A258E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302" y="2484164"/>
            <a:ext cx="374332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22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C2972-3260-10B8-CE1C-369410A3A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D41FC-46F2-4FB4-35BD-1808052FF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Permanent graphic changes (III)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021449-51B3-3DEF-7C26-71056C3887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7454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2000" b="1" dirty="0">
                <a:latin typeface="Corbel"/>
                <a:ea typeface="+mn-lt"/>
                <a:cs typeface="Arial"/>
              </a:rPr>
              <a:t>par()</a:t>
            </a:r>
            <a:r>
              <a:rPr lang="en-US" sz="2000" dirty="0">
                <a:latin typeface="Corbel"/>
                <a:ea typeface="+mn-lt"/>
                <a:cs typeface="Arial"/>
              </a:rPr>
              <a:t> can be used to generate a multi-panel figures with the argument</a:t>
            </a:r>
          </a:p>
          <a:p>
            <a:pPr marL="342900" indent="-342900">
              <a:lnSpc>
                <a:spcPct val="100000"/>
              </a:lnSpc>
              <a:spcBef>
                <a:spcPct val="20000"/>
              </a:spcBef>
              <a:buChar char="•"/>
            </a:pPr>
            <a:r>
              <a:rPr lang="en-US" sz="2000" err="1">
                <a:latin typeface="Corbel"/>
                <a:ea typeface="+mn-lt"/>
                <a:cs typeface="Arial"/>
              </a:rPr>
              <a:t>mfrow</a:t>
            </a:r>
            <a:r>
              <a:rPr lang="en-US" sz="2000" dirty="0">
                <a:latin typeface="Corbel"/>
                <a:ea typeface="+mn-lt"/>
                <a:cs typeface="Arial"/>
              </a:rPr>
              <a:t>: a vector with two elements ( number of rows, number of columns)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sz="2000" dirty="0">
              <a:latin typeface="Corbel"/>
              <a:ea typeface="+mn-lt"/>
              <a:cs typeface="Arial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sz="2000" dirty="0">
              <a:latin typeface="Courier New"/>
              <a:ea typeface="+mn-lt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4E684F-6EE0-2282-266B-66F6DBEE5E60}"/>
              </a:ext>
            </a:extLst>
          </p:cNvPr>
          <p:cNvSpPr txBox="1"/>
          <p:nvPr/>
        </p:nvSpPr>
        <p:spPr>
          <a:xfrm>
            <a:off x="838213" y="1881795"/>
            <a:ext cx="4437797" cy="14157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dirty="0">
                <a:latin typeface="Courier New"/>
                <a:cs typeface="Courier New"/>
              </a:rPr>
              <a:t>par(</a:t>
            </a:r>
            <a:r>
              <a:rPr lang="en-US" sz="2000" err="1">
                <a:latin typeface="Courier New"/>
                <a:cs typeface="Courier New"/>
              </a:rPr>
              <a:t>mfrow</a:t>
            </a:r>
            <a:r>
              <a:rPr lang="en-US" sz="2000" dirty="0">
                <a:latin typeface="Courier New"/>
                <a:cs typeface="Courier New"/>
              </a:rPr>
              <a:t>=c(1,2))</a:t>
            </a:r>
            <a:endParaRPr lang="en-US" dirty="0"/>
          </a:p>
          <a:p>
            <a:pPr>
              <a:spcBef>
                <a:spcPct val="20000"/>
              </a:spcBef>
            </a:pPr>
            <a:r>
              <a:rPr lang="en-US" sz="2000" dirty="0">
                <a:latin typeface="Courier New"/>
                <a:cs typeface="Courier New"/>
              </a:rPr>
              <a:t>plot(-90:90 , (-90:90)**2 )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Courier New"/>
                <a:cs typeface="Courier New"/>
              </a:rPr>
              <a:t>plot(-90:90 , (-90:90)**3 )</a:t>
            </a:r>
          </a:p>
          <a:p>
            <a:pPr algn="l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F7AF33-12EB-3446-CA98-44279D66EFD2}"/>
              </a:ext>
            </a:extLst>
          </p:cNvPr>
          <p:cNvSpPr txBox="1"/>
          <p:nvPr/>
        </p:nvSpPr>
        <p:spPr>
          <a:xfrm>
            <a:off x="6090901" y="1883886"/>
            <a:ext cx="4437797" cy="25237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dirty="0">
                <a:latin typeface="Courier New"/>
                <a:cs typeface="Courier New"/>
              </a:rPr>
              <a:t>par(</a:t>
            </a:r>
            <a:r>
              <a:rPr lang="en-US" sz="2000" dirty="0" err="1">
                <a:latin typeface="Courier New"/>
                <a:cs typeface="Courier New"/>
              </a:rPr>
              <a:t>mfrow</a:t>
            </a:r>
            <a:r>
              <a:rPr lang="en-US" sz="2000" dirty="0">
                <a:latin typeface="Courier New"/>
                <a:cs typeface="Courier New"/>
              </a:rPr>
              <a:t>=c(2,2))</a:t>
            </a:r>
            <a:endParaRPr lang="en-US" dirty="0"/>
          </a:p>
          <a:p>
            <a:pPr>
              <a:spcBef>
                <a:spcPct val="20000"/>
              </a:spcBef>
            </a:pPr>
            <a:r>
              <a:rPr lang="en-US" sz="2000" dirty="0">
                <a:latin typeface="Courier New"/>
                <a:cs typeface="Courier New"/>
              </a:rPr>
              <a:t>plot(-90:90 , (-90:90)**1 )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Courier New"/>
                <a:cs typeface="Courier New"/>
              </a:rPr>
              <a:t>plot(-90:90 , (-90:90)**2 )</a:t>
            </a:r>
            <a:endParaRPr lang="en-US" dirty="0"/>
          </a:p>
          <a:p>
            <a:pPr>
              <a:spcBef>
                <a:spcPct val="20000"/>
              </a:spcBef>
            </a:pPr>
            <a:r>
              <a:rPr lang="en-US" sz="2000" dirty="0">
                <a:latin typeface="Courier New"/>
                <a:cs typeface="Courier New"/>
              </a:rPr>
              <a:t>plot(-90:90 , (-90:90)**3 )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Courier New"/>
                <a:cs typeface="Courier New"/>
              </a:rPr>
              <a:t>plot(-90:90 , (-90:90)**4 )</a:t>
            </a:r>
          </a:p>
          <a:p>
            <a:pPr algn="l">
              <a:spcBef>
                <a:spcPct val="20000"/>
              </a:spcBef>
            </a:pPr>
            <a:endParaRPr lang="en-US" sz="2000" dirty="0">
              <a:latin typeface="Courier New"/>
              <a:cs typeface="Courier New"/>
            </a:endParaRP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E75C0C-71AF-C1FE-C3AD-8B0A0D9AA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56" y="3476223"/>
            <a:ext cx="4904828" cy="23754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AEFDDC-C753-1564-2B95-FCB67E426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321" y="3675116"/>
            <a:ext cx="4299909" cy="314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8377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EEDA0-4FF6-3321-A161-CF7311919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776E0-FE35-30B7-9A60-9EC8085DD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Permanent graphic changes (IV)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D6F0F-675A-693E-A424-39B01DCD05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7454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b="1" dirty="0">
                <a:latin typeface="Corbel"/>
                <a:ea typeface="+mn-lt"/>
                <a:cs typeface="Arial"/>
              </a:rPr>
              <a:t>Current settings of par(): </a:t>
            </a:r>
            <a:r>
              <a:rPr lang="en-US" dirty="0">
                <a:latin typeface="Corbel"/>
                <a:ea typeface="+mn-lt"/>
                <a:cs typeface="Arial"/>
              </a:rPr>
              <a:t>call </a:t>
            </a:r>
            <a:r>
              <a:rPr lang="en-US" b="1" dirty="0">
                <a:latin typeface="Corbel"/>
                <a:ea typeface="+mn-lt"/>
                <a:cs typeface="Arial"/>
              </a:rPr>
              <a:t>par() </a:t>
            </a:r>
            <a:r>
              <a:rPr lang="en-US" dirty="0">
                <a:ea typeface="+mn-lt"/>
                <a:cs typeface="Arial"/>
              </a:rPr>
              <a:t>without arguments</a:t>
            </a:r>
            <a:endParaRPr lang="en-US" dirty="0">
              <a:cs typeface="Arial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dirty="0">
              <a:cs typeface="Arial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b="1" dirty="0">
                <a:ea typeface="Tahoma"/>
                <a:cs typeface="Arial"/>
              </a:rPr>
              <a:t>Resetting par()</a:t>
            </a:r>
            <a:endParaRPr lang="en-US" dirty="0"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ct val="20000"/>
              </a:spcBef>
              <a:buChar char="•"/>
            </a:pPr>
            <a:r>
              <a:rPr lang="en-US" b="1" dirty="0">
                <a:ea typeface="Tahoma"/>
                <a:cs typeface="Arial"/>
              </a:rPr>
              <a:t>Restart R </a:t>
            </a:r>
            <a:r>
              <a:rPr lang="en-US" dirty="0">
                <a:ea typeface="Tahoma"/>
                <a:cs typeface="Arial"/>
              </a:rPr>
              <a:t>or switch</a:t>
            </a:r>
            <a:r>
              <a:rPr lang="en-US" b="1" dirty="0">
                <a:ea typeface="Tahoma"/>
                <a:cs typeface="Arial"/>
              </a:rPr>
              <a:t> </a:t>
            </a:r>
            <a:r>
              <a:rPr lang="en-US" b="1" dirty="0" err="1">
                <a:ea typeface="Tahoma"/>
                <a:cs typeface="Arial"/>
              </a:rPr>
              <a:t>Rstudio</a:t>
            </a:r>
            <a:r>
              <a:rPr lang="en-US" b="1" dirty="0">
                <a:ea typeface="Tahoma"/>
                <a:cs typeface="Arial"/>
              </a:rPr>
              <a:t> projects</a:t>
            </a:r>
            <a:endParaRPr lang="en-US" b="1" dirty="0"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ct val="20000"/>
              </a:spcBef>
              <a:buChar char="•"/>
            </a:pPr>
            <a:r>
              <a:rPr lang="en-US" b="1" err="1">
                <a:ea typeface="Tahoma"/>
                <a:cs typeface="Arial"/>
              </a:rPr>
              <a:t>dev.off</a:t>
            </a:r>
            <a:r>
              <a:rPr lang="en-US" b="1" dirty="0">
                <a:ea typeface="Tahoma"/>
                <a:cs typeface="Arial"/>
              </a:rPr>
              <a:t>() </a:t>
            </a:r>
            <a:r>
              <a:rPr lang="en-US" dirty="0">
                <a:ea typeface="Tahoma"/>
                <a:cs typeface="Arial"/>
              </a:rPr>
              <a:t>: closes the most recent plot</a:t>
            </a:r>
            <a:endParaRPr lang="en-US" dirty="0"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ct val="20000"/>
              </a:spcBef>
              <a:buChar char="•"/>
            </a:pPr>
            <a:r>
              <a:rPr lang="en-US" b="1" err="1">
                <a:ea typeface="Tahoma"/>
                <a:cs typeface="Arial"/>
              </a:rPr>
              <a:t>graphics.off</a:t>
            </a:r>
            <a:r>
              <a:rPr lang="en-US" b="1" dirty="0">
                <a:ea typeface="Tahoma"/>
                <a:cs typeface="Arial"/>
              </a:rPr>
              <a:t>()</a:t>
            </a:r>
            <a:r>
              <a:rPr lang="en-US" dirty="0">
                <a:ea typeface="Tahoma"/>
                <a:cs typeface="Arial"/>
              </a:rPr>
              <a:t> : closes all plots</a:t>
            </a:r>
            <a:endParaRPr lang="en-US" dirty="0"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ct val="20000"/>
              </a:spcBef>
              <a:buChar char="•"/>
            </a:pPr>
            <a:r>
              <a:rPr lang="en-US" b="1" err="1">
                <a:ea typeface="Tahoma"/>
                <a:cs typeface="Arial"/>
              </a:rPr>
              <a:t>Rstudio</a:t>
            </a:r>
            <a:r>
              <a:rPr lang="en-US" b="1" dirty="0">
                <a:ea typeface="Tahoma"/>
                <a:cs typeface="Arial"/>
              </a:rPr>
              <a:t> </a:t>
            </a:r>
            <a:r>
              <a:rPr lang="en-US" dirty="0">
                <a:ea typeface="Tahoma"/>
                <a:cs typeface="Arial"/>
              </a:rPr>
              <a:t>broom icon</a:t>
            </a:r>
            <a:endParaRPr lang="en-US" dirty="0">
              <a:cs typeface="Arial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b="1" dirty="0">
              <a:cs typeface="Arial"/>
            </a:endParaRPr>
          </a:p>
        </p:txBody>
      </p:sp>
      <p:pic>
        <p:nvPicPr>
          <p:cNvPr id="7" name="Picture 6" descr="A yellow bell with red stripes&#10;&#10;Description automatically generated">
            <a:extLst>
              <a:ext uri="{FF2B5EF4-FFF2-40B4-BE49-F238E27FC236}">
                <a16:creationId xmlns:a16="http://schemas.microsoft.com/office/drawing/2014/main" id="{55380E6E-F0E2-7604-FC4C-1DD5211FD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689" y="3605126"/>
            <a:ext cx="476250" cy="45720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1BE9483-517A-FAAE-4E0C-8441DE75C5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47" t="-387" r="683" b="580"/>
          <a:stretch/>
        </p:blipFill>
        <p:spPr>
          <a:xfrm>
            <a:off x="5999180" y="1742965"/>
            <a:ext cx="6123246" cy="431916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426EA24-C56A-8BE0-2A9F-B72FE43569B0}"/>
              </a:ext>
            </a:extLst>
          </p:cNvPr>
          <p:cNvSpPr/>
          <p:nvPr/>
        </p:nvSpPr>
        <p:spPr>
          <a:xfrm>
            <a:off x="10228317" y="3497317"/>
            <a:ext cx="362607" cy="327573"/>
          </a:xfrm>
          <a:prstGeom prst="ellipse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BDD9BB-971E-DB50-2560-BDF41780C91B}"/>
              </a:ext>
            </a:extLst>
          </p:cNvPr>
          <p:cNvCxnSpPr/>
          <p:nvPr/>
        </p:nvCxnSpPr>
        <p:spPr>
          <a:xfrm flipV="1">
            <a:off x="4464189" y="3692673"/>
            <a:ext cx="5731639" cy="101599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3965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9910-4C31-1D35-ECA1-21DF4C95D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B24D1-1675-3DD6-A8AA-EFCE32D3F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Saving figures to files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54904-C2A2-F33C-9DE8-B5AAE9B17F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7454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b="1" dirty="0">
                <a:ea typeface="Tahoma"/>
                <a:cs typeface="Arial"/>
              </a:rPr>
              <a:t>Programmatic method</a:t>
            </a:r>
            <a:r>
              <a:rPr lang="en-US" dirty="0">
                <a:ea typeface="Tahoma"/>
                <a:cs typeface="Arial"/>
              </a:rPr>
              <a:t>: surround the plotting code with</a:t>
            </a:r>
            <a:endParaRPr lang="en-US" dirty="0"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ct val="20000"/>
              </a:spcBef>
              <a:buChar char="•"/>
            </a:pPr>
            <a:r>
              <a:rPr lang="en-US" dirty="0">
                <a:ea typeface="Tahoma"/>
                <a:cs typeface="Arial"/>
              </a:rPr>
              <a:t>Before format function: pdf(), </a:t>
            </a:r>
            <a:r>
              <a:rPr lang="en-US" dirty="0" err="1">
                <a:ea typeface="Tahoma"/>
                <a:cs typeface="Arial"/>
              </a:rPr>
              <a:t>png</a:t>
            </a:r>
            <a:r>
              <a:rPr lang="en-US" dirty="0">
                <a:ea typeface="Tahoma"/>
                <a:cs typeface="Arial"/>
              </a:rPr>
              <a:t>(), jpeg(),…</a:t>
            </a:r>
            <a:endParaRPr lang="en-US" dirty="0"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ct val="20000"/>
              </a:spcBef>
              <a:buChar char="•"/>
            </a:pPr>
            <a:r>
              <a:rPr lang="en-US" dirty="0">
                <a:ea typeface="Tahoma"/>
                <a:cs typeface="Arial"/>
              </a:rPr>
              <a:t>After: </a:t>
            </a:r>
            <a:r>
              <a:rPr lang="en-US" dirty="0" err="1">
                <a:ea typeface="Tahoma"/>
                <a:cs typeface="Arial"/>
              </a:rPr>
              <a:t>dev.off</a:t>
            </a:r>
            <a:r>
              <a:rPr lang="en-US" dirty="0">
                <a:ea typeface="Tahoma"/>
                <a:cs typeface="Arial"/>
              </a:rPr>
              <a:t>()</a:t>
            </a:r>
            <a:endParaRPr lang="en-US" dirty="0"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b="1" dirty="0">
              <a:solidFill>
                <a:srgbClr val="4F81BD"/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1" dirty="0">
                <a:latin typeface="Courier New"/>
                <a:ea typeface="+mn-lt"/>
                <a:cs typeface="+mn-lt"/>
              </a:rPr>
              <a:t>pdf(file="quadratic_cubic.pdf", width=7, height=4, paper="a4")</a:t>
            </a:r>
            <a:endParaRPr lang="en-US" sz="180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1800" err="1">
                <a:latin typeface="Courier New"/>
                <a:ea typeface="+mn-lt"/>
                <a:cs typeface="+mn-lt"/>
              </a:rPr>
              <a:t>plot</a:t>
            </a:r>
            <a:r>
              <a:rPr lang="es-ES" sz="1800" dirty="0">
                <a:latin typeface="Courier New"/>
                <a:ea typeface="+mn-lt"/>
                <a:cs typeface="+mn-lt"/>
              </a:rPr>
              <a:t>(-90:90,(-90:90)**2)</a:t>
            </a:r>
            <a:endParaRPr lang="en-US" sz="180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1" err="1">
                <a:latin typeface="Courier New"/>
                <a:ea typeface="+mn-lt"/>
                <a:cs typeface="+mn-lt"/>
              </a:rPr>
              <a:t>dev.off</a:t>
            </a:r>
            <a:r>
              <a:rPr lang="en-US" sz="1800" b="1" dirty="0">
                <a:latin typeface="Courier New"/>
                <a:ea typeface="+mn-lt"/>
                <a:cs typeface="+mn-lt"/>
              </a:rPr>
              <a:t>()</a:t>
            </a:r>
            <a:endParaRPr lang="en-US" sz="180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dirty="0">
              <a:cs typeface="Arial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dirty="0">
                <a:ea typeface="Tahoma"/>
                <a:cs typeface="Arial"/>
              </a:rPr>
              <a:t>Alternatively, you may use </a:t>
            </a:r>
            <a:r>
              <a:rPr lang="en-US" dirty="0" err="1">
                <a:ea typeface="Tahoma"/>
                <a:cs typeface="Arial"/>
              </a:rPr>
              <a:t>Rstudio</a:t>
            </a:r>
            <a:r>
              <a:rPr lang="en-US" dirty="0">
                <a:ea typeface="Tahoma"/>
                <a:cs typeface="Arial"/>
              </a:rPr>
              <a:t> interface:</a:t>
            </a:r>
            <a:endParaRPr lang="en-US" dirty="0"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ct val="20000"/>
              </a:spcBef>
              <a:buChar char="•"/>
            </a:pPr>
            <a:r>
              <a:rPr lang="en-US" dirty="0">
                <a:ea typeface="Tahoma"/>
                <a:cs typeface="Arial"/>
              </a:rPr>
              <a:t>Plots &gt; Export &gt; Save as Image (PNG,JPEG,TIGG,BMP)</a:t>
            </a:r>
            <a:endParaRPr lang="en-US" dirty="0"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ct val="20000"/>
              </a:spcBef>
              <a:buChar char="•"/>
            </a:pPr>
            <a:r>
              <a:rPr lang="en-US" dirty="0">
                <a:ea typeface="Tahoma"/>
                <a:cs typeface="Arial"/>
              </a:rPr>
              <a:t>Plots &gt; Save as PDF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34937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27B30-8259-BE65-38AE-45EB45D23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E8D31-ADB5-6E3D-1CEF-75704BEB4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Graphic  export functions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934B9-C391-5E4C-A690-5F11595465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7454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2000" dirty="0">
                <a:latin typeface="Corbel"/>
                <a:ea typeface="Tahoma"/>
                <a:cs typeface="Arial"/>
              </a:rPr>
              <a:t>Use correct file extension:</a:t>
            </a:r>
            <a:endParaRPr lang="en-US" sz="2000" dirty="0">
              <a:solidFill>
                <a:srgbClr val="000000"/>
              </a:solidFill>
              <a:latin typeface="Corbel"/>
              <a:ea typeface="Tahoma"/>
              <a:cs typeface="Arial"/>
            </a:endParaRP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1800">
                <a:latin typeface="Corbel"/>
                <a:ea typeface="Tahoma"/>
                <a:cs typeface="Arial"/>
              </a:rPr>
              <a:t>postscript(file="a_name.ps", …)</a:t>
            </a:r>
            <a:endParaRPr lang="en-US" sz="1800">
              <a:solidFill>
                <a:srgbClr val="000000"/>
              </a:solidFill>
              <a:latin typeface="Corbel"/>
              <a:ea typeface="Tahoma"/>
              <a:cs typeface="Arial"/>
            </a:endParaRP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da-DK" sz="1800">
                <a:latin typeface="Corbel"/>
                <a:ea typeface="Tahoma"/>
                <a:cs typeface="Arial"/>
              </a:rPr>
              <a:t>pdf(file="…pdf", …)</a:t>
            </a:r>
            <a:endParaRPr lang="en-US" sz="1800">
              <a:solidFill>
                <a:srgbClr val="000000"/>
              </a:solidFill>
              <a:latin typeface="Corbel"/>
              <a:ea typeface="Tahoma"/>
              <a:cs typeface="Arial"/>
            </a:endParaRP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nl-NL" sz="1800" err="1">
                <a:latin typeface="Corbel"/>
                <a:ea typeface="Tahoma"/>
                <a:cs typeface="Arial"/>
              </a:rPr>
              <a:t>jpeg</a:t>
            </a:r>
            <a:r>
              <a:rPr lang="nl-NL" sz="1800">
                <a:latin typeface="Corbel"/>
                <a:ea typeface="Tahoma"/>
                <a:cs typeface="Arial"/>
              </a:rPr>
              <a:t>(file=" …jpg", …)</a:t>
            </a:r>
            <a:endParaRPr lang="en-US" sz="1800">
              <a:solidFill>
                <a:srgbClr val="000000"/>
              </a:solidFill>
              <a:latin typeface="Corbel"/>
              <a:ea typeface="Tahoma"/>
              <a:cs typeface="Arial"/>
            </a:endParaRP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nl-NL" sz="1800" err="1">
                <a:latin typeface="Corbel"/>
                <a:ea typeface="Tahoma"/>
                <a:cs typeface="Arial"/>
              </a:rPr>
              <a:t>png</a:t>
            </a:r>
            <a:r>
              <a:rPr lang="nl-NL" sz="1800">
                <a:latin typeface="Corbel"/>
                <a:ea typeface="Tahoma"/>
                <a:cs typeface="Arial"/>
              </a:rPr>
              <a:t>(file=" ….</a:t>
            </a:r>
            <a:r>
              <a:rPr lang="nl-NL" sz="1800" err="1">
                <a:latin typeface="Corbel"/>
                <a:ea typeface="Tahoma"/>
                <a:cs typeface="Arial"/>
              </a:rPr>
              <a:t>png</a:t>
            </a:r>
            <a:r>
              <a:rPr lang="nl-NL" sz="1800">
                <a:latin typeface="Corbel"/>
                <a:ea typeface="Tahoma"/>
                <a:cs typeface="Arial"/>
              </a:rPr>
              <a:t>", …)</a:t>
            </a:r>
            <a:endParaRPr lang="en-US" sz="1800">
              <a:solidFill>
                <a:srgbClr val="000000"/>
              </a:solidFill>
              <a:latin typeface="Corbel"/>
              <a:ea typeface="Tahoma"/>
              <a:cs typeface="Arial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sz="20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latin typeface="Corbel"/>
                <a:ea typeface="Tahoma"/>
                <a:cs typeface="Arial"/>
              </a:rPr>
              <a:t>Different devices have different set of arguments: height=, width=, res=, paper=, </a:t>
            </a:r>
            <a:r>
              <a:rPr lang="en-US" sz="2000" dirty="0" err="1">
                <a:latin typeface="Corbel"/>
                <a:ea typeface="Tahoma"/>
                <a:cs typeface="Arial"/>
              </a:rPr>
              <a:t>pointsize</a:t>
            </a:r>
            <a:r>
              <a:rPr lang="en-US" sz="2000" dirty="0">
                <a:latin typeface="Corbel"/>
                <a:ea typeface="Tahoma"/>
                <a:cs typeface="Arial"/>
              </a:rPr>
              <a:t>=, ...</a:t>
            </a:r>
            <a:endParaRPr lang="en-US" sz="2000" dirty="0">
              <a:solidFill>
                <a:srgbClr val="000000"/>
              </a:solidFill>
              <a:latin typeface="Corbel"/>
              <a:ea typeface="Tahoma"/>
              <a:cs typeface="Arial"/>
            </a:endParaRPr>
          </a:p>
          <a:p>
            <a:pPr marL="285750" indent="-285750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dirty="0" err="1">
                <a:latin typeface="Corbel"/>
                <a:ea typeface="Tahoma"/>
                <a:cs typeface="Arial"/>
              </a:rPr>
              <a:t>png</a:t>
            </a:r>
            <a:r>
              <a:rPr lang="en-US" sz="2000" dirty="0">
                <a:latin typeface="Corbel"/>
                <a:ea typeface="Tahoma"/>
                <a:cs typeface="Arial"/>
              </a:rPr>
              <a:t>, jpeg, tiff (raster formats): width and height are in pixels.</a:t>
            </a:r>
            <a:endParaRPr lang="en-US" sz="2000" dirty="0">
              <a:solidFill>
                <a:srgbClr val="000000"/>
              </a:solidFill>
              <a:latin typeface="Corbel"/>
              <a:ea typeface="Tahoma"/>
              <a:cs typeface="Arial"/>
            </a:endParaRPr>
          </a:p>
          <a:p>
            <a:pPr marL="285750" indent="-285750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latin typeface="Corbel"/>
                <a:ea typeface="Tahoma"/>
                <a:cs typeface="Arial"/>
              </a:rPr>
              <a:t>pdf and postscript (vector formats): width and height in inches. Default values are 7.  </a:t>
            </a:r>
            <a:endParaRPr lang="en-US" sz="2000" dirty="0">
              <a:solidFill>
                <a:srgbClr val="000000"/>
              </a:solidFill>
              <a:latin typeface="Corbel"/>
              <a:ea typeface="Tahoma"/>
              <a:cs typeface="Arial"/>
            </a:endParaRPr>
          </a:p>
          <a:p>
            <a:pPr lvl="1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sz="2000">
                <a:latin typeface="Corbel"/>
                <a:ea typeface="Tahoma"/>
                <a:cs typeface="Arial"/>
              </a:rPr>
              <a:t> Tip: A4 = 8.3" x 11.7“; set the width and height a little smaller for printing to A4 size</a:t>
            </a:r>
          </a:p>
          <a:p>
            <a:pPr marL="644525" lvl="1" indent="-285750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endParaRPr lang="en-US" sz="2000" dirty="0">
              <a:latin typeface="Corbel"/>
              <a:ea typeface="Tahoma"/>
              <a:cs typeface="Arial"/>
            </a:endParaRPr>
          </a:p>
          <a:p>
            <a:pPr marL="285750" indent="-285750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latin typeface="Corbel"/>
                <a:ea typeface="Tahoma"/>
                <a:cs typeface="Arial"/>
              </a:rPr>
              <a:t>pdf and postscript have an argument "paper".  </a:t>
            </a:r>
            <a:endParaRPr lang="en-US" sz="2000">
              <a:solidFill>
                <a:srgbClr val="000000"/>
              </a:solidFill>
              <a:latin typeface="Corbel"/>
              <a:ea typeface="Tahoma"/>
              <a:cs typeface="Arial"/>
            </a:endParaRPr>
          </a:p>
          <a:p>
            <a:pPr lvl="1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sz="2000">
                <a:latin typeface="Corbel"/>
                <a:ea typeface="Tahoma"/>
                <a:cs typeface="Arial"/>
              </a:rPr>
              <a:t>paper="a4" for A4 in portrait orientation, paper="a4r" for A4 in landscape orientation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70182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D51D3-9AF7-AB70-7180-ED78A0D7C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80093-A6B7-9E70-3C99-FD6728D85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Choosing an image file format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1B481-5852-A8E7-73F0-756682B1F7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74547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>
                <a:ea typeface="+mn-lt"/>
                <a:cs typeface="+mn-lt"/>
              </a:rPr>
              <a:t>Raster graphics (</a:t>
            </a:r>
            <a:r>
              <a:rPr lang="en-US" sz="2000" err="1">
                <a:ea typeface="+mn-lt"/>
                <a:cs typeface="+mn-lt"/>
              </a:rPr>
              <a:t>png</a:t>
            </a:r>
            <a:r>
              <a:rPr lang="en-US" sz="2000">
                <a:ea typeface="+mn-lt"/>
                <a:cs typeface="+mn-lt"/>
              </a:rPr>
              <a:t>, tiff, jpeg):</a:t>
            </a:r>
            <a:endParaRPr lang="en-US" sz="2000" dirty="0">
              <a:ea typeface="+mn-lt"/>
              <a:cs typeface="+mn-lt"/>
            </a:endParaRPr>
          </a:p>
          <a:p>
            <a:pPr marL="742950" lvl="1" indent="-282575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2000">
                <a:latin typeface="Corbel"/>
                <a:ea typeface="Tahoma"/>
                <a:cs typeface="Arial"/>
              </a:rPr>
              <a:t>file sizes depend on the image size (number of pixels)</a:t>
            </a:r>
            <a:endParaRPr lang="en-US" sz="2000" dirty="0">
              <a:latin typeface="Corbel"/>
              <a:ea typeface="Tahoma"/>
              <a:cs typeface="Arial"/>
            </a:endParaRPr>
          </a:p>
          <a:p>
            <a:pPr marL="742950" lvl="1" indent="-282575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2000">
                <a:latin typeface="Corbel"/>
                <a:ea typeface="Tahoma"/>
                <a:cs typeface="Arial"/>
              </a:rPr>
              <a:t>once created, stretching the image leads to poor quality</a:t>
            </a:r>
            <a:endParaRPr lang="en-US" sz="2000" dirty="0">
              <a:latin typeface="Corbel"/>
              <a:ea typeface="Tahoma"/>
              <a:cs typeface="Arial"/>
            </a:endParaRPr>
          </a:p>
          <a:p>
            <a:pPr marL="460375" lvl="1"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Corbel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ea typeface="+mn-lt"/>
                <a:cs typeface="+mn-lt"/>
              </a:rPr>
              <a:t>Vector graphics (pdf, </a:t>
            </a:r>
            <a:r>
              <a:rPr lang="en-US" sz="2000" err="1">
                <a:ea typeface="+mn-lt"/>
                <a:cs typeface="+mn-lt"/>
              </a:rPr>
              <a:t>ps</a:t>
            </a:r>
            <a:r>
              <a:rPr lang="en-US" sz="2000" dirty="0">
                <a:ea typeface="+mn-lt"/>
                <a:cs typeface="+mn-lt"/>
              </a:rPr>
              <a:t>, eps, </a:t>
            </a:r>
            <a:r>
              <a:rPr lang="en-US" sz="2000" err="1">
                <a:ea typeface="+mn-lt"/>
                <a:cs typeface="+mn-lt"/>
              </a:rPr>
              <a:t>svg</a:t>
            </a:r>
            <a:r>
              <a:rPr lang="en-US" sz="2000" dirty="0">
                <a:ea typeface="+mn-lt"/>
                <a:cs typeface="+mn-lt"/>
              </a:rPr>
              <a:t>):</a:t>
            </a:r>
          </a:p>
          <a:p>
            <a:pPr marL="742950" lvl="1" indent="-282575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2000">
                <a:latin typeface="Corbel"/>
                <a:ea typeface="Tahoma"/>
                <a:cs typeface="Arial"/>
              </a:rPr>
              <a:t>file sizes depend on the number of drawing actions (e.g. number of points, lines,...)</a:t>
            </a:r>
          </a:p>
          <a:p>
            <a:pPr marL="742950" lvl="1" indent="-282575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2000">
                <a:latin typeface="Corbel"/>
                <a:ea typeface="Tahoma"/>
                <a:cs typeface="Arial"/>
              </a:rPr>
              <a:t>all elements can be scaled as desired</a:t>
            </a:r>
            <a:endParaRPr lang="en-US" sz="2000" dirty="0">
              <a:latin typeface="Corbel"/>
              <a:ea typeface="Tahoma"/>
              <a:cs typeface="Arial"/>
            </a:endParaRPr>
          </a:p>
          <a:p>
            <a:pPr marL="742950" lvl="1" indent="-282575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en-US" sz="2000" dirty="0">
              <a:latin typeface="Corbel"/>
              <a:cs typeface="Arial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>
                <a:ea typeface="+mn-lt"/>
                <a:cs typeface="+mn-lt"/>
              </a:rPr>
              <a:t>Embedding image files in MS Office documents (Word, PowerPoint): </a:t>
            </a:r>
            <a:endParaRPr lang="en-US" sz="2000">
              <a:ea typeface="+mn-lt"/>
              <a:cs typeface="+mn-lt"/>
            </a:endParaRPr>
          </a:p>
          <a:p>
            <a:pPr marL="803275" lvl="1" indent="-34290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2000">
                <a:latin typeface="Corbel"/>
                <a:ea typeface="Tahoma"/>
                <a:cs typeface="Arial"/>
              </a:rPr>
              <a:t>In Windows, </a:t>
            </a:r>
            <a:r>
              <a:rPr lang="en-US" sz="2000" err="1">
                <a:latin typeface="Corbel"/>
                <a:ea typeface="Tahoma"/>
                <a:cs typeface="Arial"/>
              </a:rPr>
              <a:t>png</a:t>
            </a:r>
            <a:r>
              <a:rPr lang="en-US" sz="2000">
                <a:latin typeface="Corbel"/>
                <a:ea typeface="Tahoma"/>
                <a:cs typeface="Arial"/>
              </a:rPr>
              <a:t> and tiff work best, pdf can get blurry. </a:t>
            </a:r>
            <a:endParaRPr lang="en-US" sz="2000" dirty="0">
              <a:latin typeface="Corbel"/>
              <a:ea typeface="Tahoma"/>
              <a:cs typeface="Arial"/>
            </a:endParaRPr>
          </a:p>
          <a:p>
            <a:pPr marL="803275" lvl="1" indent="-34290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2000">
                <a:latin typeface="Corbel"/>
                <a:ea typeface="Tahoma"/>
                <a:cs typeface="Arial"/>
              </a:rPr>
              <a:t>In macOS, pdf works well.</a:t>
            </a:r>
            <a:endParaRPr lang="en-US" sz="2000" dirty="0">
              <a:latin typeface="Corbel"/>
              <a:ea typeface="Tahoma"/>
              <a:cs typeface="Arial"/>
            </a:endParaRPr>
          </a:p>
          <a:p>
            <a:pPr marL="803275" lvl="1" indent="-34290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2000">
                <a:latin typeface="Corbel"/>
                <a:ea typeface="Tahoma"/>
                <a:cs typeface="Arial"/>
              </a:rPr>
              <a:t>Can also export plot from RStudio to clipboard, then paste.</a:t>
            </a:r>
            <a:endParaRPr lang="en-US" sz="2000" dirty="0">
              <a:latin typeface="Corbel"/>
              <a:ea typeface="Tahoma"/>
              <a:cs typeface="Arial"/>
            </a:endParaRPr>
          </a:p>
          <a:p>
            <a:pPr marL="460375" lvl="1">
              <a:lnSpc>
                <a:spcPct val="100000"/>
              </a:lnSpc>
              <a:spcBef>
                <a:spcPts val="0"/>
              </a:spcBef>
            </a:pPr>
            <a:endParaRPr lang="en-US" sz="2000" dirty="0">
              <a:ea typeface="+mn-lt"/>
              <a:cs typeface="+mn-lt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>
                <a:ea typeface="+mn-lt"/>
                <a:cs typeface="+mn-lt"/>
              </a:rPr>
              <a:t>Publication-quality figures:</a:t>
            </a:r>
            <a:endParaRPr lang="en-US" sz="2000">
              <a:ea typeface="+mn-lt"/>
              <a:cs typeface="+mn-lt"/>
            </a:endParaRPr>
          </a:p>
          <a:p>
            <a:pPr marL="746125" lvl="1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2000">
                <a:latin typeface="Corbel"/>
                <a:ea typeface="Tahoma"/>
                <a:cs typeface="Arial"/>
              </a:rPr>
              <a:t>Vector graphics (pdf, eps) tend to be easier to adapt as they can be resized</a:t>
            </a:r>
            <a:endParaRPr lang="en-US" sz="2000" dirty="0">
              <a:latin typeface="Corbel"/>
              <a:ea typeface="Tahoma"/>
              <a:cs typeface="Arial"/>
            </a:endParaRPr>
          </a:p>
          <a:p>
            <a:pPr marL="460375" lvl="1">
              <a:lnSpc>
                <a:spcPct val="100000"/>
              </a:lnSpc>
              <a:spcBef>
                <a:spcPts val="0"/>
              </a:spcBef>
            </a:pPr>
            <a:endParaRPr lang="en-US" sz="2000" dirty="0">
              <a:ea typeface="+mn-lt"/>
              <a:cs typeface="+mn-lt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>
                <a:ea typeface="+mn-lt"/>
                <a:cs typeface="+mn-lt"/>
              </a:rPr>
              <a:t>File size tip: </a:t>
            </a:r>
            <a:r>
              <a:rPr lang="en-US" sz="2000">
                <a:ea typeface="+mn-lt"/>
                <a:cs typeface="+mn-lt"/>
              </a:rPr>
              <a:t>when many points are plotted, pdfs can become large in file size and slow to display. When this is an issue, consider </a:t>
            </a:r>
            <a:r>
              <a:rPr lang="en-US" sz="2000" err="1">
                <a:ea typeface="+mn-lt"/>
                <a:cs typeface="+mn-lt"/>
              </a:rPr>
              <a:t>png</a:t>
            </a:r>
            <a:r>
              <a:rPr lang="en-US" sz="2000">
                <a:ea typeface="+mn-lt"/>
                <a:cs typeface="+mn-lt"/>
              </a:rPr>
              <a:t>.</a:t>
            </a:r>
            <a:endParaRPr lang="en-US" sz="20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sz="2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93876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92CF3-D3B1-F2D3-ADC0-0CC8A13B8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D60A1-5D04-9BDB-7EE5-37E8D114B7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991" y="318882"/>
            <a:ext cx="5719843" cy="1168976"/>
          </a:xfrm>
        </p:spPr>
        <p:txBody>
          <a:bodyPr/>
          <a:lstStyle/>
          <a:p>
            <a:r>
              <a:rPr lang="en-GB" dirty="0">
                <a:ea typeface="Verdana"/>
              </a:rPr>
              <a:t>Let's practice - 9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D9747-2AF0-40CF-061F-0E2AA937D886}"/>
              </a:ext>
            </a:extLst>
          </p:cNvPr>
          <p:cNvSpPr txBox="1"/>
          <p:nvPr/>
        </p:nvSpPr>
        <p:spPr>
          <a:xfrm>
            <a:off x="674413" y="1182414"/>
            <a:ext cx="10098689" cy="45499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This is a continuation of the previous practice: we will continue to plot the mice data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835" indent="-457200">
              <a:spcBef>
                <a:spcPts val="723"/>
              </a:spcBef>
              <a:spcAft>
                <a:spcPts val="283"/>
              </a:spcAft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Corbel"/>
                <a:cs typeface="Arial"/>
              </a:rPr>
              <a:t>Make a multi-panel figure with the </a:t>
            </a:r>
            <a:r>
              <a:rPr lang="en-US" sz="2000" b="1" dirty="0">
                <a:solidFill>
                  <a:srgbClr val="000000"/>
                </a:solidFill>
                <a:latin typeface="Corbel"/>
                <a:cs typeface="Arial"/>
              </a:rPr>
              <a:t>four graphics (from the previous exercises) on one page</a:t>
            </a:r>
          </a:p>
          <a:p>
            <a:pPr marL="457835" indent="-457200">
              <a:spcBef>
                <a:spcPts val="723"/>
              </a:spcBef>
              <a:spcAft>
                <a:spcPts val="283"/>
              </a:spcAft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Corbel"/>
                <a:cs typeface="Arial"/>
              </a:rPr>
              <a:t>Change the code to export the figure to a </a:t>
            </a:r>
            <a:r>
              <a:rPr lang="en-US" sz="2000" b="1" dirty="0">
                <a:solidFill>
                  <a:srgbClr val="000000"/>
                </a:solidFill>
                <a:latin typeface="Corbel"/>
                <a:cs typeface="Arial"/>
              </a:rPr>
              <a:t>pdf</a:t>
            </a:r>
            <a:r>
              <a:rPr lang="en-US" sz="2000" dirty="0">
                <a:solidFill>
                  <a:srgbClr val="000000"/>
                </a:solidFill>
                <a:latin typeface="Corbel"/>
                <a:cs typeface="Arial"/>
              </a:rPr>
              <a:t> file with paper size A4. Set width and height arguments in the call to pdf() to make it look nice.</a:t>
            </a:r>
            <a:endParaRPr lang="en-US" dirty="0"/>
          </a:p>
          <a:p>
            <a:pPr marL="457835" indent="-457200">
              <a:spcBef>
                <a:spcPts val="723"/>
              </a:spcBef>
              <a:spcAft>
                <a:spcPts val="283"/>
              </a:spcAft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Corbel"/>
                <a:cs typeface="Arial"/>
              </a:rPr>
              <a:t> </a:t>
            </a:r>
            <a:r>
              <a:rPr lang="en-US" sz="2000" b="1" dirty="0">
                <a:solidFill>
                  <a:srgbClr val="000000"/>
                </a:solidFill>
                <a:latin typeface="Corbel"/>
                <a:cs typeface="Arial"/>
              </a:rPr>
              <a:t>Optional: </a:t>
            </a:r>
            <a:r>
              <a:rPr lang="en-US" sz="2000" dirty="0">
                <a:solidFill>
                  <a:srgbClr val="000000"/>
                </a:solidFill>
                <a:latin typeface="Corbel"/>
                <a:cs typeface="Arial"/>
              </a:rPr>
              <a:t>Export an histogram (from previous exercise) to a </a:t>
            </a:r>
            <a:r>
              <a:rPr lang="en-US" sz="2000" b="1" dirty="0" err="1">
                <a:solidFill>
                  <a:srgbClr val="000000"/>
                </a:solidFill>
                <a:latin typeface="Corbel"/>
                <a:cs typeface="Arial"/>
              </a:rPr>
              <a:t>png</a:t>
            </a:r>
            <a:r>
              <a:rPr lang="en-US" sz="2000" b="1" dirty="0">
                <a:solidFill>
                  <a:srgbClr val="000000"/>
                </a:solidFill>
                <a:latin typeface="Corbel"/>
                <a:cs typeface="Arial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rbel"/>
                <a:cs typeface="Arial"/>
              </a:rPr>
              <a:t>file</a:t>
            </a:r>
            <a:r>
              <a:rPr lang="en-US" sz="2000" b="1" dirty="0">
                <a:solidFill>
                  <a:srgbClr val="000000"/>
                </a:solidFill>
                <a:latin typeface="Corbel"/>
                <a:cs typeface="Arial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orbel"/>
                <a:cs typeface="Arial"/>
              </a:rPr>
              <a:t> Set width and height arguments in the call to </a:t>
            </a:r>
            <a:r>
              <a:rPr lang="en-US" sz="2000" dirty="0" err="1">
                <a:solidFill>
                  <a:srgbClr val="000000"/>
                </a:solidFill>
                <a:latin typeface="Corbel"/>
                <a:cs typeface="Arial"/>
              </a:rPr>
              <a:t>png</a:t>
            </a:r>
            <a:r>
              <a:rPr lang="en-US" sz="2000" dirty="0">
                <a:solidFill>
                  <a:srgbClr val="000000"/>
                </a:solidFill>
                <a:latin typeface="Corbel"/>
                <a:cs typeface="Arial"/>
              </a:rPr>
              <a:t>() to make it look nice.</a:t>
            </a:r>
          </a:p>
          <a:p>
            <a:pPr>
              <a:spcBef>
                <a:spcPts val="723"/>
              </a:spcBef>
              <a:spcAft>
                <a:spcPts val="283"/>
              </a:spcAft>
            </a:pPr>
            <a:endParaRPr lang="en-US" sz="2000" dirty="0">
              <a:solidFill>
                <a:srgbClr val="000000"/>
              </a:solidFill>
              <a:latin typeface="Corbel"/>
              <a:cs typeface="Arial"/>
            </a:endParaRPr>
          </a:p>
          <a:p>
            <a:pPr marL="348615" indent="-342900">
              <a:spcBef>
                <a:spcPts val="723"/>
              </a:spcBef>
              <a:spcAft>
                <a:spcPts val="283"/>
              </a:spcAft>
              <a:buAutoNum type="arabicPeriod"/>
            </a:pPr>
            <a:endParaRPr lang="en-US" dirty="0">
              <a:solidFill>
                <a:srgbClr val="262626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6158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77BD-420B-4438-CB25-34FE05A3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Plots are initiated with: plot(), hist(), boxplot(), ...</a:t>
            </a:r>
            <a:br>
              <a:rPr lang="en-GB" dirty="0">
                <a:ea typeface="Verdana"/>
                <a:cs typeface="Gill Sans"/>
              </a:rPr>
            </a:br>
            <a:br>
              <a:rPr lang="en-GB" dirty="0"/>
            </a:br>
            <a:r>
              <a:rPr lang="en-GB" dirty="0">
                <a:ea typeface="Verdana"/>
                <a:cs typeface="Gill Sans"/>
              </a:rPr>
              <a:t>Further modification with: points(), lines(), </a:t>
            </a:r>
            <a:r>
              <a:rPr lang="en-GB" dirty="0" err="1">
                <a:ea typeface="Verdana"/>
                <a:cs typeface="Gill Sans"/>
              </a:rPr>
              <a:t>abline</a:t>
            </a:r>
            <a:r>
              <a:rPr lang="en-GB" dirty="0">
                <a:ea typeface="Verdana"/>
                <a:cs typeface="Gill Sans"/>
              </a:rPr>
              <a:t>(), …</a:t>
            </a:r>
            <a:br>
              <a:rPr lang="en-GB" dirty="0">
                <a:ea typeface="Verdana"/>
                <a:cs typeface="Gill Sans"/>
              </a:rPr>
            </a:br>
            <a:br>
              <a:rPr lang="en-GB" dirty="0"/>
            </a:br>
            <a:r>
              <a:rPr lang="en-GB" dirty="0">
                <a:ea typeface="Verdana"/>
                <a:cs typeface="Gill Sans"/>
              </a:rPr>
              <a:t>examples: </a:t>
            </a:r>
            <a:r>
              <a:rPr lang="en-GB" sz="2800" dirty="0">
                <a:ea typeface="+mj-lt"/>
                <a:cs typeface="+mj-lt"/>
                <a:hlinkClick r:id="rId2"/>
              </a:rPr>
              <a:t>https://r-graph-gallery.com/index.html</a:t>
            </a:r>
            <a:br>
              <a:rPr lang="en-GB" sz="4000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522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143EA-C2E2-F700-9EEA-52D2E7390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R graphics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DF5A1-CA33-857D-9B10-886FBB7F63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dirty="0">
                <a:ea typeface="+mn-lt"/>
                <a:cs typeface="+mn-lt"/>
              </a:rPr>
              <a:t>R is powerful for plotting graphs and figures. It provides several plotting systems:</a:t>
            </a:r>
          </a:p>
          <a:p>
            <a:pPr marL="285750" indent="-285750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dirty="0">
                <a:latin typeface="Corbel"/>
                <a:ea typeface="Tahoma"/>
                <a:cs typeface="Arial"/>
              </a:rPr>
              <a:t>base         (widely used, comes with basic R installation)</a:t>
            </a:r>
          </a:p>
          <a:p>
            <a:pPr marL="285750" indent="-285750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dirty="0">
                <a:latin typeface="Corbel"/>
                <a:ea typeface="Tahoma"/>
                <a:cs typeface="Arial"/>
              </a:rPr>
              <a:t>ggplot2    (widely used, implements the </a:t>
            </a:r>
            <a:r>
              <a:rPr lang="en-US" i="1" dirty="0">
                <a:latin typeface="Corbel"/>
                <a:ea typeface="Tahoma"/>
                <a:cs typeface="Arial"/>
              </a:rPr>
              <a:t>Grammar of Graphics </a:t>
            </a:r>
            <a:r>
              <a:rPr lang="en-US" dirty="0">
                <a:latin typeface="Corbel"/>
                <a:ea typeface="Tahoma"/>
                <a:cs typeface="Arial"/>
              </a:rPr>
              <a:t>(Wilkinson, Springer (2005)))</a:t>
            </a:r>
          </a:p>
          <a:p>
            <a:pPr marL="285750" indent="-285750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dirty="0">
                <a:latin typeface="Corbel"/>
                <a:ea typeface="Tahoma"/>
                <a:cs typeface="Arial"/>
              </a:rPr>
              <a:t>lattice       (mainly used for specialized needs, e.g. 3D plots)</a:t>
            </a:r>
          </a:p>
          <a:p>
            <a:pPr marL="285750" indent="-285750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endParaRPr lang="en-US" dirty="0">
              <a:latin typeface="Corbel"/>
              <a:ea typeface="Tahoma"/>
              <a:cs typeface="Arial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dirty="0">
                <a:ea typeface="+mn-lt"/>
                <a:cs typeface="+mn-lt"/>
              </a:rPr>
              <a:t>They have very different syntaxes, </a:t>
            </a:r>
            <a:r>
              <a:rPr lang="en-US" b="1" dirty="0">
                <a:ea typeface="+mn-lt"/>
                <a:cs typeface="+mn-lt"/>
              </a:rPr>
              <a:t>cannot be mixed</a:t>
            </a:r>
            <a:r>
              <a:rPr lang="en-US" dirty="0">
                <a:ea typeface="+mn-lt"/>
                <a:cs typeface="+mn-lt"/>
              </a:rPr>
              <a:t>, and need to be learned separately. This course introduces the </a:t>
            </a:r>
            <a:r>
              <a:rPr lang="en-US" b="1" dirty="0">
                <a:ea typeface="+mn-lt"/>
                <a:cs typeface="+mn-lt"/>
              </a:rPr>
              <a:t>R base plotting</a:t>
            </a:r>
            <a:r>
              <a:rPr lang="en-US" dirty="0">
                <a:ea typeface="+mn-lt"/>
                <a:cs typeface="+mn-lt"/>
              </a:rPr>
              <a:t> system.</a:t>
            </a:r>
            <a:endParaRPr lang="en-US">
              <a:ea typeface="+mn-lt"/>
              <a:cs typeface="+mn-lt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45061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71C03-F154-28F6-60B0-88AA081692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/>
              <a:t>Thank you</a:t>
            </a:r>
            <a:endParaRPr lang="en-CH"/>
          </a:p>
        </p:txBody>
      </p:sp>
      <p:sp>
        <p:nvSpPr>
          <p:cNvPr id="4" name="Espace réservé du texte 6">
            <a:extLst>
              <a:ext uri="{FF2B5EF4-FFF2-40B4-BE49-F238E27FC236}">
                <a16:creationId xmlns:a16="http://schemas.microsoft.com/office/drawing/2014/main" id="{6214F1F6-DACC-2B92-A4DF-8FC9222FFECC}"/>
              </a:ext>
            </a:extLst>
          </p:cNvPr>
          <p:cNvSpPr txBox="1">
            <a:spLocks/>
          </p:cNvSpPr>
          <p:nvPr/>
        </p:nvSpPr>
        <p:spPr>
          <a:xfrm>
            <a:off x="5063924" y="6426200"/>
            <a:ext cx="1860550" cy="2921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8775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2"/>
              </a:buBlip>
              <a:tabLst/>
              <a:defRPr sz="18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1pPr>
            <a:lvl2pPr marL="358775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Corbel" panose="020B0503020204020204" pitchFamily="34" charset="0"/>
              <a:buChar char="–"/>
              <a:tabLst/>
              <a:defRPr sz="18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358775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  <a:lvl4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4pPr>
            <a:lvl5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1600"/>
              <a:t>sib.swiss</a:t>
            </a:r>
          </a:p>
        </p:txBody>
      </p:sp>
    </p:spTree>
    <p:extLst>
      <p:ext uri="{BB962C8B-B14F-4D97-AF65-F5344CB8AC3E}">
        <p14:creationId xmlns:p14="http://schemas.microsoft.com/office/powerpoint/2010/main" val="113214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FE340-BAD5-D972-89C8-5C69A6717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R base plotting system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0B425-B5AE-8548-2FE4-132BA2CE11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dirty="0">
                <a:ea typeface="+mn-lt"/>
                <a:cs typeface="+mn-lt"/>
              </a:rPr>
              <a:t>Plots are built up step by step with multiple function calls.</a:t>
            </a:r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b="1" dirty="0">
                <a:latin typeface="Corbel"/>
                <a:ea typeface="Tahoma"/>
                <a:cs typeface="Arial"/>
              </a:rPr>
              <a:t>High-level graphics functions: </a:t>
            </a:r>
            <a:endParaRPr lang="en-US">
              <a:solidFill>
                <a:srgbClr val="4F81BD"/>
              </a:solidFill>
              <a:latin typeface="Corbel"/>
              <a:ea typeface="Tahoma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200"/>
              </a:spcBef>
              <a:buChar char="•"/>
            </a:pPr>
            <a:r>
              <a:rPr lang="en-US" sz="2000">
                <a:solidFill>
                  <a:srgbClr val="262626"/>
                </a:solidFill>
                <a:latin typeface="Corbel"/>
                <a:ea typeface="Tahoma"/>
                <a:cs typeface="Arial"/>
              </a:rPr>
              <a:t>draw a new plot. </a:t>
            </a:r>
            <a:endParaRPr lang="en-US">
              <a:solidFill>
                <a:srgbClr val="4F81BD"/>
              </a:solidFill>
              <a:latin typeface="Corbel"/>
              <a:ea typeface="Tahoma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200"/>
              </a:spcBef>
              <a:buChar char="•"/>
            </a:pPr>
            <a:r>
              <a:rPr lang="en-US" sz="2000">
                <a:solidFill>
                  <a:srgbClr val="262626"/>
                </a:solidFill>
                <a:latin typeface="Corbel"/>
                <a:ea typeface="Tahoma"/>
                <a:cs typeface="Arial"/>
              </a:rPr>
              <a:t>Tailor its appearance with optional </a:t>
            </a:r>
            <a:r>
              <a:rPr lang="en-US" sz="20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arguments.</a:t>
            </a:r>
            <a:endParaRPr lang="en-US">
              <a:solidFill>
                <a:srgbClr val="4F81BD"/>
              </a:solidFill>
              <a:latin typeface="Corbel"/>
              <a:ea typeface="Tahoma"/>
              <a:cs typeface="Arial"/>
            </a:endParaRPr>
          </a:p>
          <a:p>
            <a:pPr marL="266700" lvl="1">
              <a:lnSpc>
                <a:spcPct val="100000"/>
              </a:lnSpc>
              <a:spcBef>
                <a:spcPct val="20000"/>
              </a:spcBef>
            </a:pPr>
            <a:endParaRPr lang="en-US" sz="2000" dirty="0">
              <a:solidFill>
                <a:srgbClr val="4F81BD"/>
              </a:solidFill>
              <a:ea typeface="+mn-lt"/>
              <a:cs typeface="+mn-lt"/>
            </a:endParaRP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b="1">
                <a:latin typeface="Corbel"/>
                <a:ea typeface="Tahoma"/>
                <a:cs typeface="Arial"/>
              </a:rPr>
              <a:t>Low-level graphics functions: </a:t>
            </a:r>
            <a:r>
              <a:rPr lang="en-US" sz="2000">
                <a:solidFill>
                  <a:srgbClr val="262626"/>
                </a:solidFill>
                <a:latin typeface="Corbel"/>
                <a:ea typeface="Tahoma"/>
                <a:cs typeface="Arial"/>
              </a:rPr>
              <a:t>add graphical elements to an existing plot, piece by piece.</a:t>
            </a:r>
            <a:endParaRPr lang="en-US">
              <a:solidFill>
                <a:srgbClr val="4F81BD"/>
              </a:solidFill>
              <a:latin typeface="Corbel"/>
              <a:ea typeface="Tahoma"/>
              <a:cs typeface="Arial"/>
            </a:endParaRPr>
          </a:p>
          <a:p>
            <a:pPr marL="266700" lvl="1">
              <a:lnSpc>
                <a:spcPct val="100000"/>
              </a:lnSpc>
              <a:spcBef>
                <a:spcPct val="20000"/>
              </a:spcBef>
            </a:pPr>
            <a:endParaRPr lang="en-US" dirty="0">
              <a:solidFill>
                <a:srgbClr val="262626"/>
              </a:solidFill>
              <a:ea typeface="+mn-lt"/>
              <a:cs typeface="+mn-lt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7983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E0312-6763-B271-CF70-69A2EFFFB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Plotting – the basics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2284E8-58CA-947E-5277-CAE3AE9687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2000" dirty="0">
                <a:latin typeface="Corbel"/>
                <a:ea typeface="Tahoma"/>
                <a:cs typeface="Arial"/>
              </a:rPr>
              <a:t>Generic function </a:t>
            </a:r>
            <a:r>
              <a:rPr lang="en-US" sz="2000" b="1" dirty="0">
                <a:latin typeface="Corbel"/>
                <a:ea typeface="Tahoma"/>
                <a:cs typeface="Arial"/>
              </a:rPr>
              <a:t>plot():</a:t>
            </a:r>
            <a:endParaRPr lang="en-US" dirty="0">
              <a:latin typeface="Corbel"/>
            </a:endParaRPr>
          </a:p>
          <a:p>
            <a:pPr marL="342900" indent="-342900">
              <a:lnSpc>
                <a:spcPct val="100000"/>
              </a:lnSpc>
              <a:spcBef>
                <a:spcPct val="20000"/>
              </a:spcBef>
              <a:buChar char="•"/>
            </a:pPr>
            <a:r>
              <a:rPr lang="en-US" sz="2000" dirty="0">
                <a:latin typeface="Corbel"/>
                <a:ea typeface="Tahoma"/>
                <a:cs typeface="Arial"/>
              </a:rPr>
              <a:t>plots a variable </a:t>
            </a:r>
            <a:r>
              <a:rPr lang="en-US" sz="2000" i="1" dirty="0">
                <a:latin typeface="Corbel"/>
                <a:ea typeface="Tahoma"/>
                <a:cs typeface="Arial"/>
              </a:rPr>
              <a:t>y</a:t>
            </a:r>
            <a:r>
              <a:rPr lang="en-US" sz="2000" dirty="0">
                <a:latin typeface="Corbel"/>
                <a:ea typeface="Tahoma"/>
                <a:cs typeface="Arial"/>
              </a:rPr>
              <a:t> against a variable </a:t>
            </a:r>
            <a:r>
              <a:rPr lang="en-US" sz="2000" i="1" dirty="0">
                <a:latin typeface="Corbel"/>
                <a:ea typeface="Tahoma"/>
                <a:cs typeface="Arial"/>
              </a:rPr>
              <a:t>x</a:t>
            </a:r>
            <a:r>
              <a:rPr lang="en-US" sz="2000" dirty="0">
                <a:latin typeface="Corbel"/>
                <a:ea typeface="Tahoma"/>
                <a:cs typeface="Arial"/>
              </a:rPr>
              <a:t>.</a:t>
            </a:r>
            <a:endParaRPr lang="en-US"/>
          </a:p>
          <a:p>
            <a:pPr marL="342900" indent="-342900">
              <a:lnSpc>
                <a:spcPct val="100000"/>
              </a:lnSpc>
              <a:spcBef>
                <a:spcPct val="20000"/>
              </a:spcBef>
              <a:buChar char="•"/>
            </a:pPr>
            <a:r>
              <a:rPr lang="en-US" sz="2000" dirty="0">
                <a:latin typeface="Corbel"/>
                <a:ea typeface="Tahoma"/>
                <a:cs typeface="Arial"/>
              </a:rPr>
              <a:t>argument </a:t>
            </a:r>
            <a:r>
              <a:rPr lang="en-US" sz="2000" b="1" dirty="0">
                <a:latin typeface="Corbel"/>
                <a:ea typeface="Tahoma"/>
                <a:cs typeface="Arial"/>
              </a:rPr>
              <a:t>type</a:t>
            </a:r>
            <a:r>
              <a:rPr lang="en-US" sz="2000" dirty="0">
                <a:latin typeface="Corbel"/>
                <a:ea typeface="Tahoma"/>
                <a:cs typeface="Arial"/>
              </a:rPr>
              <a:t> : type of plot ("</a:t>
            </a:r>
            <a:r>
              <a:rPr lang="en-US" sz="2000" b="1" dirty="0">
                <a:latin typeface="Corbel"/>
                <a:ea typeface="Tahoma"/>
                <a:cs typeface="Arial"/>
              </a:rPr>
              <a:t>l"</a:t>
            </a:r>
            <a:r>
              <a:rPr lang="en-US" sz="2000" dirty="0">
                <a:latin typeface="Corbel"/>
                <a:ea typeface="Tahoma"/>
                <a:cs typeface="Arial"/>
              </a:rPr>
              <a:t> for lines, "</a:t>
            </a:r>
            <a:r>
              <a:rPr lang="en-US" sz="2000" b="1" dirty="0">
                <a:latin typeface="Corbel"/>
                <a:ea typeface="Tahoma"/>
                <a:cs typeface="Arial"/>
              </a:rPr>
              <a:t>p"</a:t>
            </a:r>
            <a:r>
              <a:rPr lang="en-US" sz="2000" dirty="0">
                <a:latin typeface="Corbel"/>
                <a:ea typeface="Tahoma"/>
                <a:cs typeface="Arial"/>
              </a:rPr>
              <a:t> for points, "</a:t>
            </a:r>
            <a:r>
              <a:rPr lang="en-US" sz="2000" b="1" dirty="0">
                <a:latin typeface="Corbel"/>
                <a:ea typeface="Tahoma"/>
                <a:cs typeface="Arial"/>
              </a:rPr>
              <a:t>b"</a:t>
            </a:r>
            <a:r>
              <a:rPr lang="en-US" sz="2000" dirty="0">
                <a:latin typeface="Corbel"/>
                <a:ea typeface="Tahoma"/>
                <a:cs typeface="Arial"/>
              </a:rPr>
              <a:t> for both, etc.). The default is </a:t>
            </a:r>
            <a:r>
              <a:rPr lang="en-US" sz="2000" b="1" dirty="0">
                <a:latin typeface="Corbel"/>
                <a:ea typeface="Tahoma"/>
                <a:cs typeface="Arial"/>
              </a:rPr>
              <a:t>points</a:t>
            </a:r>
            <a:r>
              <a:rPr lang="en-US" sz="2000" dirty="0">
                <a:latin typeface="Corbel"/>
                <a:ea typeface="Tahoma"/>
                <a:cs typeface="Arial"/>
              </a:rPr>
              <a:t>.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sz="2000" dirty="0">
              <a:latin typeface="Corbel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fr-FR" sz="1800" dirty="0">
                <a:latin typeface="Courier New"/>
                <a:ea typeface="+mn-lt"/>
                <a:cs typeface="+mn-lt"/>
              </a:rPr>
              <a:t>x &lt;- 1:100</a:t>
            </a:r>
            <a:endParaRPr lang="en-US" sz="18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s-ES" sz="1800" dirty="0">
                <a:latin typeface="Courier New"/>
                <a:ea typeface="+mn-lt"/>
                <a:cs typeface="+mn-lt"/>
              </a:rPr>
              <a:t>y &lt;- log(x) + (x/100)^5</a:t>
            </a:r>
            <a:endParaRPr lang="en-US" sz="180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s-ES" sz="1800" err="1">
                <a:latin typeface="Courier New"/>
                <a:ea typeface="+mn-lt"/>
                <a:cs typeface="+mn-lt"/>
              </a:rPr>
              <a:t>plot</a:t>
            </a:r>
            <a:r>
              <a:rPr lang="es-ES" sz="1800" dirty="0">
                <a:latin typeface="Courier New"/>
                <a:ea typeface="+mn-lt"/>
                <a:cs typeface="+mn-lt"/>
              </a:rPr>
              <a:t>(</a:t>
            </a:r>
            <a:r>
              <a:rPr lang="es-ES" sz="1800" err="1">
                <a:latin typeface="Courier New"/>
                <a:ea typeface="+mn-lt"/>
                <a:cs typeface="+mn-lt"/>
              </a:rPr>
              <a:t>x,y</a:t>
            </a:r>
            <a:r>
              <a:rPr lang="es-ES" sz="1800" dirty="0">
                <a:latin typeface="Courier New"/>
                <a:ea typeface="+mn-lt"/>
                <a:cs typeface="+mn-lt"/>
              </a:rPr>
              <a:t>) </a:t>
            </a:r>
            <a:r>
              <a:rPr lang="es-ES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# </a:t>
            </a:r>
            <a:r>
              <a:rPr lang="es-ES" sz="1800" b="1" err="1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equivalent</a:t>
            </a:r>
            <a:r>
              <a:rPr lang="es-ES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s-ES" sz="1800" b="1" err="1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to</a:t>
            </a:r>
            <a:r>
              <a:rPr lang="es-ES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s-ES" sz="1800" b="1" err="1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plot</a:t>
            </a:r>
            <a:r>
              <a:rPr lang="es-ES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(x, y, </a:t>
            </a:r>
            <a:r>
              <a:rPr lang="es-ES" sz="1800" b="1" err="1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type</a:t>
            </a:r>
            <a:r>
              <a:rPr lang="es-ES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="p")</a:t>
            </a:r>
            <a:endParaRPr lang="en-US" sz="1800" b="1">
              <a:solidFill>
                <a:schemeClr val="accent4"/>
              </a:solidFill>
              <a:latin typeface="Courier New"/>
              <a:ea typeface="+mn-lt"/>
              <a:cs typeface="+mn-lt"/>
            </a:endParaRPr>
          </a:p>
          <a:p>
            <a:endParaRPr lang="en-GB" dirty="0"/>
          </a:p>
        </p:txBody>
      </p:sp>
      <p:pic>
        <p:nvPicPr>
          <p:cNvPr id="4" name="Picture 3" descr="plot1.Rplot.pdf">
            <a:extLst>
              <a:ext uri="{FF2B5EF4-FFF2-40B4-BE49-F238E27FC236}">
                <a16:creationId xmlns:a16="http://schemas.microsoft.com/office/drawing/2014/main" id="{0050C34F-3AA2-1CBA-192F-3E8997929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042" y="3696592"/>
            <a:ext cx="717232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04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412AB-C194-79B3-DC2F-4F186D025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278DE-7521-8AE3-5578-0291D7ACC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Adding elements to a plot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6DA896-74D0-14AB-FCD0-3175A91D92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2100" b="1" dirty="0">
                <a:ea typeface="+mn-lt"/>
                <a:cs typeface="+mn-lt"/>
              </a:rPr>
              <a:t>a new plot is created </a:t>
            </a:r>
            <a:r>
              <a:rPr lang="en-US" sz="2000" b="1" dirty="0">
                <a:latin typeface="Corbel"/>
                <a:ea typeface="Tahoma"/>
                <a:cs typeface="Arial"/>
              </a:rPr>
              <a:t>every time the plot() function is called</a:t>
            </a:r>
            <a:r>
              <a:rPr lang="en-US" sz="2000" dirty="0">
                <a:latin typeface="Corbel"/>
                <a:ea typeface="Tahoma"/>
                <a:cs typeface="Arial"/>
              </a:rPr>
              <a:t> .</a:t>
            </a:r>
            <a:endParaRPr lang="en-US"/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2100" dirty="0">
                <a:ea typeface="+mn-lt"/>
                <a:cs typeface="+mn-lt"/>
              </a:rPr>
              <a:t>low-level plotting commands</a:t>
            </a:r>
            <a:r>
              <a:rPr lang="en-US" sz="2000" dirty="0">
                <a:latin typeface="Corbel"/>
                <a:ea typeface="Tahoma"/>
                <a:cs typeface="Arial"/>
              </a:rPr>
              <a:t>: add graphical elements to an existing plot</a:t>
            </a:r>
          </a:p>
          <a:p>
            <a:pPr marL="342900" indent="-342900">
              <a:lnSpc>
                <a:spcPct val="100000"/>
              </a:lnSpc>
              <a:spcBef>
                <a:spcPct val="20000"/>
              </a:spcBef>
              <a:buChar char="•"/>
            </a:pPr>
            <a:r>
              <a:rPr lang="en-US" sz="2000" b="1" dirty="0">
                <a:latin typeface="Corbel"/>
                <a:ea typeface="Tahoma"/>
                <a:cs typeface="Arial"/>
              </a:rPr>
              <a:t>points() </a:t>
            </a:r>
            <a:r>
              <a:rPr lang="en-US" sz="2000" dirty="0">
                <a:latin typeface="Corbel"/>
                <a:ea typeface="Tahoma"/>
                <a:cs typeface="Arial"/>
              </a:rPr>
              <a:t>to add points to an existing plot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b="1">
                <a:latin typeface="Corbel"/>
                <a:ea typeface="Tahoma"/>
                <a:cs typeface="Arial"/>
              </a:rPr>
              <a:t>lines() </a:t>
            </a:r>
            <a:r>
              <a:rPr lang="en-US" sz="2000">
                <a:latin typeface="Corbel"/>
                <a:ea typeface="Tahoma"/>
                <a:cs typeface="Arial"/>
              </a:rPr>
              <a:t>to add a line to an existing plot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These function also have the </a:t>
            </a:r>
            <a:r>
              <a:rPr lang="en-US" sz="2000" b="1">
                <a:ea typeface="+mn-lt"/>
                <a:cs typeface="+mn-lt"/>
              </a:rPr>
              <a:t>type</a:t>
            </a:r>
            <a:r>
              <a:rPr lang="en-US" sz="2000">
                <a:ea typeface="+mn-lt"/>
                <a:cs typeface="+mn-lt"/>
              </a:rPr>
              <a:t> argument (e.g., "</a:t>
            </a:r>
            <a:r>
              <a:rPr lang="en-US" sz="2000" b="1">
                <a:ea typeface="+mn-lt"/>
                <a:cs typeface="+mn-lt"/>
              </a:rPr>
              <a:t>l"</a:t>
            </a:r>
            <a:r>
              <a:rPr lang="en-US" sz="2000">
                <a:ea typeface="+mn-lt"/>
                <a:cs typeface="+mn-lt"/>
              </a:rPr>
              <a:t> for lines, "</a:t>
            </a:r>
            <a:r>
              <a:rPr lang="en-US" sz="2000" b="1">
                <a:ea typeface="+mn-lt"/>
                <a:cs typeface="+mn-lt"/>
              </a:rPr>
              <a:t>p"</a:t>
            </a:r>
            <a:r>
              <a:rPr lang="en-US" sz="2000">
                <a:ea typeface="+mn-lt"/>
                <a:cs typeface="+mn-lt"/>
              </a:rPr>
              <a:t> for points and "</a:t>
            </a:r>
            <a:r>
              <a:rPr lang="en-US" sz="2000" b="1">
                <a:ea typeface="+mn-lt"/>
                <a:cs typeface="+mn-lt"/>
              </a:rPr>
              <a:t>b"</a:t>
            </a:r>
            <a:r>
              <a:rPr lang="en-US" sz="2000">
                <a:ea typeface="+mn-lt"/>
                <a:cs typeface="+mn-lt"/>
              </a:rPr>
              <a:t> for both). </a:t>
            </a:r>
            <a:endParaRPr lang="en-US"/>
          </a:p>
          <a:p>
            <a:pPr marL="266700" lvl="1">
              <a:lnSpc>
                <a:spcPct val="100000"/>
              </a:lnSpc>
              <a:spcBef>
                <a:spcPts val="1200"/>
              </a:spcBef>
            </a:pPr>
            <a:endParaRPr lang="en-US" dirty="0">
              <a:latin typeface="Corbel"/>
              <a:cs typeface="Arial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x &lt;- seq(0,100, by=10)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s-ES" sz="1800" dirty="0">
                <a:latin typeface="Courier New"/>
                <a:ea typeface="+mn-lt"/>
                <a:cs typeface="+mn-lt"/>
              </a:rPr>
              <a:t>y &lt;- log(x) + (x/100)^5</a:t>
            </a:r>
            <a:endParaRPr lang="en-US" sz="18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s-ES" sz="18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s-ES" sz="1800" err="1">
                <a:latin typeface="Courier New"/>
                <a:ea typeface="+mn-lt"/>
                <a:cs typeface="+mn-lt"/>
              </a:rPr>
              <a:t>plot</a:t>
            </a:r>
            <a:r>
              <a:rPr lang="es-ES" sz="1800" dirty="0">
                <a:latin typeface="Courier New"/>
                <a:ea typeface="+mn-lt"/>
                <a:cs typeface="+mn-lt"/>
              </a:rPr>
              <a:t>(</a:t>
            </a:r>
            <a:r>
              <a:rPr lang="es-ES" sz="1800" err="1">
                <a:latin typeface="Courier New"/>
                <a:ea typeface="+mn-lt"/>
                <a:cs typeface="+mn-lt"/>
              </a:rPr>
              <a:t>x,y</a:t>
            </a:r>
            <a:r>
              <a:rPr lang="es-ES" sz="1800" dirty="0">
                <a:latin typeface="Courier New"/>
                <a:ea typeface="+mn-lt"/>
                <a:cs typeface="+mn-lt"/>
              </a:rPr>
              <a:t>)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b="1" dirty="0">
                <a:latin typeface="Courier New"/>
                <a:ea typeface="+mn-lt"/>
                <a:cs typeface="+mn-lt"/>
              </a:rPr>
              <a:t>lines(x,y+1)</a:t>
            </a:r>
            <a:endParaRPr lang="en-US" sz="18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fr-FR" sz="1800" b="1" dirty="0">
                <a:latin typeface="Courier New"/>
                <a:ea typeface="+mn-lt"/>
                <a:cs typeface="+mn-lt"/>
              </a:rPr>
              <a:t>points(x,y-1, type="b")</a:t>
            </a:r>
            <a:endParaRPr lang="en-US" sz="18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sz="2000" b="1" dirty="0">
              <a:cs typeface="Arial"/>
            </a:endParaRPr>
          </a:p>
        </p:txBody>
      </p:sp>
      <p:pic>
        <p:nvPicPr>
          <p:cNvPr id="5" name="Picture 4" descr="test.Rplot.pdf">
            <a:extLst>
              <a:ext uri="{FF2B5EF4-FFF2-40B4-BE49-F238E27FC236}">
                <a16:creationId xmlns:a16="http://schemas.microsoft.com/office/drawing/2014/main" id="{5C620ACF-EE56-28D5-F5CC-333CA7639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971" y="3066120"/>
            <a:ext cx="6889093" cy="294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236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7F192-5A4A-32A2-41F3-F7FFE974C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line and blue line&#10;&#10;Description automatically generated">
            <a:extLst>
              <a:ext uri="{FF2B5EF4-FFF2-40B4-BE49-F238E27FC236}">
                <a16:creationId xmlns:a16="http://schemas.microsoft.com/office/drawing/2014/main" id="{BF6123BB-6106-8A3F-51F9-8843016DA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174" y="2870693"/>
            <a:ext cx="6521997" cy="37266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344784-EFDD-AF36-C784-AF66D78BB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Customizing plots (I)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A277F0-C200-00FC-C764-FFE808C2E6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b="1" dirty="0">
                <a:latin typeface="Corbel"/>
                <a:ea typeface="Tahoma"/>
                <a:cs typeface="Arial"/>
              </a:rPr>
              <a:t>plot()</a:t>
            </a:r>
            <a:r>
              <a:rPr lang="en-US" dirty="0">
                <a:latin typeface="Corbel"/>
                <a:ea typeface="Tahoma"/>
                <a:cs typeface="Arial"/>
              </a:rPr>
              <a:t>, </a:t>
            </a:r>
            <a:r>
              <a:rPr lang="en-US" b="1" dirty="0">
                <a:latin typeface="Corbel"/>
                <a:ea typeface="Tahoma"/>
                <a:cs typeface="Arial"/>
              </a:rPr>
              <a:t>points()</a:t>
            </a:r>
            <a:r>
              <a:rPr lang="en-US" dirty="0">
                <a:latin typeface="Corbel"/>
                <a:ea typeface="Tahoma"/>
                <a:cs typeface="Arial"/>
              </a:rPr>
              <a:t> and </a:t>
            </a:r>
            <a:r>
              <a:rPr lang="en-US" b="1" dirty="0">
                <a:latin typeface="Corbel"/>
                <a:ea typeface="Tahoma"/>
                <a:cs typeface="Arial"/>
              </a:rPr>
              <a:t>lines()</a:t>
            </a:r>
            <a:r>
              <a:rPr lang="en-US" dirty="0">
                <a:latin typeface="Corbel"/>
                <a:ea typeface="Tahoma"/>
                <a:cs typeface="Arial"/>
              </a:rPr>
              <a:t> all take customizing arguments, including:</a:t>
            </a:r>
            <a:endParaRPr lang="en-US" dirty="0">
              <a:latin typeface="Corbel"/>
              <a:ea typeface="Tahoma"/>
            </a:endParaRP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b="1">
                <a:latin typeface="Corbel"/>
                <a:ea typeface="Tahoma"/>
                <a:cs typeface="Arial"/>
              </a:rPr>
              <a:t>col </a:t>
            </a:r>
            <a:r>
              <a:rPr lang="en-US" sz="2000">
                <a:latin typeface="Corbel"/>
                <a:ea typeface="Tahoma"/>
                <a:cs typeface="Arial"/>
              </a:rPr>
              <a:t>indicating the </a:t>
            </a:r>
            <a:r>
              <a:rPr lang="en-US" sz="2000" err="1">
                <a:latin typeface="Corbel"/>
                <a:ea typeface="Tahoma"/>
                <a:cs typeface="Arial"/>
              </a:rPr>
              <a:t>colour</a:t>
            </a:r>
            <a:endParaRPr lang="en-US" sz="2000">
              <a:latin typeface="Corbel"/>
              <a:ea typeface="Tahoma"/>
              <a:cs typeface="Arial"/>
            </a:endParaRP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b="1" err="1">
                <a:latin typeface="Corbel"/>
                <a:ea typeface="Tahoma"/>
                <a:cs typeface="Arial"/>
              </a:rPr>
              <a:t>lwd</a:t>
            </a:r>
            <a:r>
              <a:rPr lang="en-US" sz="2000">
                <a:latin typeface="Corbel"/>
                <a:ea typeface="Tahoma"/>
                <a:cs typeface="Arial"/>
              </a:rPr>
              <a:t> indicating the line width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b="1" err="1">
                <a:latin typeface="Corbel"/>
                <a:ea typeface="Tahoma"/>
                <a:cs typeface="Arial"/>
              </a:rPr>
              <a:t>lty</a:t>
            </a:r>
            <a:r>
              <a:rPr lang="en-US" sz="2000">
                <a:latin typeface="Corbel"/>
                <a:ea typeface="Tahoma"/>
                <a:cs typeface="Arial"/>
              </a:rPr>
              <a:t> indicating the line type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b="1" err="1">
                <a:latin typeface="Corbel"/>
                <a:ea typeface="Tahoma"/>
                <a:cs typeface="Arial"/>
              </a:rPr>
              <a:t>pch</a:t>
            </a:r>
            <a:r>
              <a:rPr lang="en-US" sz="2000">
                <a:latin typeface="Corbel"/>
                <a:ea typeface="Tahoma"/>
                <a:cs typeface="Arial"/>
              </a:rPr>
              <a:t> indicating the plotting character (symbol)</a:t>
            </a:r>
          </a:p>
          <a:p>
            <a:pPr marL="266700" lvl="1">
              <a:lnSpc>
                <a:spcPct val="100000"/>
              </a:lnSpc>
              <a:spcBef>
                <a:spcPct val="20000"/>
              </a:spcBef>
            </a:pPr>
            <a:endParaRPr lang="en-US" sz="20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s-ES" sz="1800" err="1">
                <a:latin typeface="Courier New"/>
                <a:ea typeface="+mn-lt"/>
                <a:cs typeface="+mn-lt"/>
              </a:rPr>
              <a:t>plot</a:t>
            </a:r>
            <a:r>
              <a:rPr lang="es-ES" sz="1800" dirty="0">
                <a:latin typeface="Courier New"/>
                <a:ea typeface="+mn-lt"/>
                <a:cs typeface="+mn-lt"/>
              </a:rPr>
              <a:t>(x, y, </a:t>
            </a:r>
            <a:r>
              <a:rPr lang="es-ES" sz="1800" b="1" err="1">
                <a:latin typeface="Courier New"/>
                <a:ea typeface="+mn-lt"/>
                <a:cs typeface="+mn-lt"/>
              </a:rPr>
              <a:t>type</a:t>
            </a:r>
            <a:r>
              <a:rPr lang="es-ES" sz="1800" b="1" dirty="0">
                <a:latin typeface="Courier New"/>
                <a:ea typeface="+mn-lt"/>
                <a:cs typeface="+mn-lt"/>
              </a:rPr>
              <a:t>="l"</a:t>
            </a:r>
            <a:r>
              <a:rPr lang="es-ES" sz="1800" dirty="0">
                <a:latin typeface="Courier New"/>
                <a:ea typeface="+mn-lt"/>
                <a:cs typeface="+mn-lt"/>
              </a:rPr>
              <a:t>, </a:t>
            </a:r>
            <a:r>
              <a:rPr lang="es-ES" sz="1800" b="1" dirty="0">
                <a:latin typeface="Courier New"/>
                <a:ea typeface="+mn-lt"/>
                <a:cs typeface="+mn-lt"/>
              </a:rPr>
              <a:t>col="red",</a:t>
            </a:r>
            <a:endParaRPr lang="en-US" sz="180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s-ES" sz="1800" b="1" dirty="0">
                <a:latin typeface="Courier New"/>
                <a:ea typeface="+mn-lt"/>
                <a:cs typeface="+mn-lt"/>
              </a:rPr>
              <a:t>      </a:t>
            </a:r>
            <a:r>
              <a:rPr lang="es-ES" sz="1800" b="1" err="1">
                <a:latin typeface="Courier New"/>
                <a:ea typeface="+mn-lt"/>
                <a:cs typeface="+mn-lt"/>
              </a:rPr>
              <a:t>lwd</a:t>
            </a:r>
            <a:r>
              <a:rPr lang="es-ES" sz="1800" b="1" dirty="0">
                <a:latin typeface="Courier New"/>
                <a:ea typeface="+mn-lt"/>
                <a:cs typeface="+mn-lt"/>
              </a:rPr>
              <a:t>=7</a:t>
            </a:r>
            <a:r>
              <a:rPr lang="es-ES" sz="1800" dirty="0">
                <a:latin typeface="Courier New"/>
                <a:ea typeface="+mn-lt"/>
                <a:cs typeface="+mn-lt"/>
              </a:rPr>
              <a:t>)</a:t>
            </a:r>
            <a:endParaRPr lang="en-US" sz="180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nl-NL" sz="1800" err="1">
                <a:latin typeface="Courier New"/>
                <a:ea typeface="+mn-lt"/>
                <a:cs typeface="+mn-lt"/>
              </a:rPr>
              <a:t>lines</a:t>
            </a:r>
            <a:r>
              <a:rPr lang="nl-NL" sz="1800" dirty="0">
                <a:latin typeface="Courier New"/>
                <a:ea typeface="+mn-lt"/>
                <a:cs typeface="+mn-lt"/>
              </a:rPr>
              <a:t>(x, y+1, </a:t>
            </a:r>
            <a:r>
              <a:rPr lang="nl-NL" sz="1800" b="1" dirty="0">
                <a:latin typeface="Courier New"/>
                <a:ea typeface="+mn-lt"/>
                <a:cs typeface="+mn-lt"/>
              </a:rPr>
              <a:t>col="blue",</a:t>
            </a:r>
            <a:endParaRPr lang="en-US" sz="180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nl-NL" sz="1800" dirty="0">
                <a:latin typeface="Courier New"/>
                <a:ea typeface="+mn-lt"/>
                <a:cs typeface="+mn-lt"/>
              </a:rPr>
              <a:t>       </a:t>
            </a:r>
            <a:r>
              <a:rPr lang="nl-NL" sz="1800" b="1" err="1">
                <a:latin typeface="Courier New"/>
                <a:ea typeface="+mn-lt"/>
                <a:cs typeface="+mn-lt"/>
              </a:rPr>
              <a:t>lty</a:t>
            </a:r>
            <a:r>
              <a:rPr lang="nl-NL" sz="1800" b="1" dirty="0">
                <a:latin typeface="Courier New"/>
                <a:ea typeface="+mn-lt"/>
                <a:cs typeface="+mn-lt"/>
              </a:rPr>
              <a:t>="</a:t>
            </a:r>
            <a:r>
              <a:rPr lang="nl-NL" sz="1800" b="1" err="1">
                <a:latin typeface="Courier New"/>
                <a:ea typeface="+mn-lt"/>
                <a:cs typeface="+mn-lt"/>
              </a:rPr>
              <a:t>dashed</a:t>
            </a:r>
            <a:r>
              <a:rPr lang="nl-NL" sz="1800" b="1" dirty="0">
                <a:latin typeface="Courier New"/>
                <a:ea typeface="+mn-lt"/>
                <a:cs typeface="+mn-lt"/>
              </a:rPr>
              <a:t>"</a:t>
            </a:r>
            <a:r>
              <a:rPr lang="nl-NL" sz="1800" dirty="0">
                <a:latin typeface="Courier New"/>
                <a:ea typeface="+mn-lt"/>
                <a:cs typeface="+mn-lt"/>
              </a:rPr>
              <a:t>)</a:t>
            </a:r>
            <a:endParaRPr lang="en-US" sz="180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points(x, y-1, type="b", 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b="1" dirty="0">
                <a:latin typeface="Courier New"/>
                <a:ea typeface="+mn-lt"/>
                <a:cs typeface="+mn-lt"/>
              </a:rPr>
              <a:t>        </a:t>
            </a:r>
            <a:r>
              <a:rPr lang="en-US" sz="1800" b="1" err="1">
                <a:latin typeface="Courier New"/>
                <a:ea typeface="+mn-lt"/>
                <a:cs typeface="+mn-lt"/>
              </a:rPr>
              <a:t>pch</a:t>
            </a:r>
            <a:r>
              <a:rPr lang="en-US" sz="1800" b="1" dirty="0">
                <a:latin typeface="Courier New"/>
                <a:ea typeface="+mn-lt"/>
                <a:cs typeface="+mn-lt"/>
              </a:rPr>
              <a:t>=19</a:t>
            </a:r>
            <a:r>
              <a:rPr lang="en-US" sz="1800" dirty="0">
                <a:latin typeface="Courier New"/>
                <a:ea typeface="+mn-lt"/>
                <a:cs typeface="+mn-lt"/>
              </a:rPr>
              <a:t>)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sz="2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2028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A1591-27F1-514D-B912-00B53430D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962F-2185-9413-3A0D-30E0C38FC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R line types, to use with </a:t>
            </a:r>
            <a:r>
              <a:rPr lang="en-GB" dirty="0" err="1">
                <a:ea typeface="Verdana"/>
                <a:cs typeface="Gill Sans"/>
              </a:rPr>
              <a:t>lty</a:t>
            </a:r>
            <a:endParaRPr lang="en-US" dirty="0" err="1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16BA49-E293-7F0E-17B7-4376C27A79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 descr="Line Types in R Graphics">
            <a:extLst>
              <a:ext uri="{FF2B5EF4-FFF2-40B4-BE49-F238E27FC236}">
                <a16:creationId xmlns:a16="http://schemas.microsoft.com/office/drawing/2014/main" id="{2055F8AB-0ADE-9A8F-883B-08D1142B5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369" y="1219200"/>
            <a:ext cx="8083331" cy="537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02448"/>
      </p:ext>
    </p:extLst>
  </p:cSld>
  <p:clrMapOvr>
    <a:masterClrMapping/>
  </p:clrMapOvr>
</p:sld>
</file>

<file path=ppt/theme/theme1.xml><?xml version="1.0" encoding="utf-8"?>
<a:theme xmlns:a="http://schemas.openxmlformats.org/drawingml/2006/main" name="Global theme">
  <a:themeElements>
    <a:clrScheme name="SIB">
      <a:dk1>
        <a:srgbClr val="1E2232"/>
      </a:dk1>
      <a:lt1>
        <a:srgbClr val="FFFFFF"/>
      </a:lt1>
      <a:dk2>
        <a:srgbClr val="E20613"/>
      </a:dk2>
      <a:lt2>
        <a:srgbClr val="E7E6E6"/>
      </a:lt2>
      <a:accent1>
        <a:srgbClr val="77E0C1"/>
      </a:accent1>
      <a:accent2>
        <a:srgbClr val="3368ED"/>
      </a:accent2>
      <a:accent3>
        <a:srgbClr val="F6D0D0"/>
      </a:accent3>
      <a:accent4>
        <a:srgbClr val="50B798"/>
      </a:accent4>
      <a:accent5>
        <a:srgbClr val="F6F6F6"/>
      </a:accent5>
      <a:accent6>
        <a:srgbClr val="000000"/>
      </a:accent6>
      <a:hlink>
        <a:srgbClr val="3267ED"/>
      </a:hlink>
      <a:folHlink>
        <a:srgbClr val="1E213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  <a:tailEnd type="triangle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884769A1460844A8276E9E33D9EC1F" ma:contentTypeVersion="17" ma:contentTypeDescription="Create a new document." ma:contentTypeScope="" ma:versionID="1e661dde982bb637ab265ef9bdeebac4">
  <xsd:schema xmlns:xsd="http://www.w3.org/2001/XMLSchema" xmlns:xs="http://www.w3.org/2001/XMLSchema" xmlns:p="http://schemas.microsoft.com/office/2006/metadata/properties" xmlns:ns2="51cd6d5f-6ae9-4e54-9898-8992a7ff3036" xmlns:ns3="1136f6dd-7c48-4f33-aa6a-8b8e7584cecf" targetNamespace="http://schemas.microsoft.com/office/2006/metadata/properties" ma:root="true" ma:fieldsID="268353165dcdbb2dfcde019cd206b759" ns2:_="" ns3:_="">
    <xsd:import namespace="51cd6d5f-6ae9-4e54-9898-8992a7ff3036"/>
    <xsd:import namespace="1136f6dd-7c48-4f33-aa6a-8b8e7584ce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cd6d5f-6ae9-4e54-9898-8992a7ff30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6af233ad-a872-49f3-8d8c-f1cf611cbd9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36f6dd-7c48-4f33-aa6a-8b8e7584cecf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9d6480a6-8657-40ee-b73b-62f5e6461347}" ma:internalName="TaxCatchAll" ma:showField="CatchAllData" ma:web="1136f6dd-7c48-4f33-aa6a-8b8e7584ce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1cd6d5f-6ae9-4e54-9898-8992a7ff3036">
      <Terms xmlns="http://schemas.microsoft.com/office/infopath/2007/PartnerControls"/>
    </lcf76f155ced4ddcb4097134ff3c332f>
    <TaxCatchAll xmlns="1136f6dd-7c48-4f33-aa6a-8b8e7584cecf" xsi:nil="true"/>
  </documentManagement>
</p:properties>
</file>

<file path=customXml/itemProps1.xml><?xml version="1.0" encoding="utf-8"?>
<ds:datastoreItem xmlns:ds="http://schemas.openxmlformats.org/officeDocument/2006/customXml" ds:itemID="{73CC3BE7-1E24-4E91-A36E-E39FC0373FB8}">
  <ds:schemaRefs>
    <ds:schemaRef ds:uri="1136f6dd-7c48-4f33-aa6a-8b8e7584cecf"/>
    <ds:schemaRef ds:uri="51cd6d5f-6ae9-4e54-9898-8992a7ff303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C234DFD-9E98-47EE-A822-37224EBFD70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B38228-41B2-4CC0-85B6-8CB372D27A8C}">
  <ds:schemaRefs>
    <ds:schemaRef ds:uri="51cd6d5f-6ae9-4e54-9898-8992a7ff3036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dcmitype/"/>
    <ds:schemaRef ds:uri="1136f6dd-7c48-4f33-aa6a-8b8e7584cecf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3573</TotalTime>
  <Words>1472</Words>
  <Application>Microsoft Office PowerPoint</Application>
  <PresentationFormat>Widescreen</PresentationFormat>
  <Paragraphs>225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Global theme</vt:lpstr>
      <vt:lpstr>First Steps with R in Life Sciences: Graphics</vt:lpstr>
      <vt:lpstr>Exam – 0.5 ECTS  Take-home exam: data analysis tasks, available on course page.    Exam is graded as "pass" or "fail".  Submit analysis to your teacher in one week (ask for their e-mail). If you pass, you will receive a certificate of achievement from the SIB Training Team, which you can submit to your educational institution.  If you don't take the exam, you will receive a certificate of attendance. </vt:lpstr>
      <vt:lpstr>Building graphics in R</vt:lpstr>
      <vt:lpstr>R graphics</vt:lpstr>
      <vt:lpstr>R base plotting system</vt:lpstr>
      <vt:lpstr>Plotting – the basics</vt:lpstr>
      <vt:lpstr>Adding elements to a plot</vt:lpstr>
      <vt:lpstr>Customizing plots (I)</vt:lpstr>
      <vt:lpstr>R line types, to use with lty</vt:lpstr>
      <vt:lpstr>R plotting characters, to use with pch</vt:lpstr>
      <vt:lpstr>R color names</vt:lpstr>
      <vt:lpstr>Customizing plots (II)</vt:lpstr>
      <vt:lpstr>Customizing plots (III)</vt:lpstr>
      <vt:lpstr>Customizing plots (IV)</vt:lpstr>
      <vt:lpstr>Digression: why does the previous trick work?</vt:lpstr>
      <vt:lpstr>abline() (I)</vt:lpstr>
      <vt:lpstr>abline() (II) - horizontal and vertical lines</vt:lpstr>
      <vt:lpstr>abline() (III) - trend line</vt:lpstr>
      <vt:lpstr>Let's practice - 7</vt:lpstr>
      <vt:lpstr>Histograms</vt:lpstr>
      <vt:lpstr>Histograms and density line</vt:lpstr>
      <vt:lpstr>Boxplots (I) - anatomy</vt:lpstr>
      <vt:lpstr>Boxplots (II) - anatomy</vt:lpstr>
      <vt:lpstr>Boxplot (III) - plotting code</vt:lpstr>
      <vt:lpstr>Boxplot (IV) - more boxplots</vt:lpstr>
      <vt:lpstr>Boxplot (V) - data preparation</vt:lpstr>
      <vt:lpstr>Boxplot (VI) - plotting code</vt:lpstr>
      <vt:lpstr>Boxplot (VII) - result</vt:lpstr>
      <vt:lpstr>Pairs scatter plot - pairs()</vt:lpstr>
      <vt:lpstr>Let's practice - 8</vt:lpstr>
      <vt:lpstr>Permanent graphic changes (I)</vt:lpstr>
      <vt:lpstr>Permanent graphic changes (II)</vt:lpstr>
      <vt:lpstr>Permanent graphic changes (III)</vt:lpstr>
      <vt:lpstr>Permanent graphic changes (IV)</vt:lpstr>
      <vt:lpstr>Saving figures to files</vt:lpstr>
      <vt:lpstr>Graphic  export functions</vt:lpstr>
      <vt:lpstr>Choosing an image file format</vt:lpstr>
      <vt:lpstr>Let's practice - 9</vt:lpstr>
      <vt:lpstr>Plots are initiated with: plot(), hist(), boxplot(), ...  Further modification with: points(), lines(), abline(), …  examples: https://r-graph-gallery.com/index.html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SIB Swiss Institute of Bioinformatics</dc:title>
  <dc:creator>O365</dc:creator>
  <cp:lastModifiedBy>Marie Dangles</cp:lastModifiedBy>
  <cp:revision>967</cp:revision>
  <dcterms:created xsi:type="dcterms:W3CDTF">2023-02-23T13:26:01Z</dcterms:created>
  <dcterms:modified xsi:type="dcterms:W3CDTF">2025-01-15T12:22:07Z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0x010100D1884769A1460844A8276E9E33D9EC1F</vt:lpwstr>
  </property>
  <property fmtid="{D5CDD505-2E9C-101B-9397-08002B2CF9AE}" pid="3" name="MediaServiceImageTags">
    <vt:lpwstr/>
  </property>
</Properties>
</file>